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57" r:id="rId3"/>
    <p:sldId id="278" r:id="rId4"/>
    <p:sldId id="287" r:id="rId5"/>
    <p:sldId id="288" r:id="rId6"/>
    <p:sldId id="286" r:id="rId7"/>
    <p:sldId id="284"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7" r:id="rId26"/>
    <p:sldId id="275" r:id="rId27"/>
    <p:sldId id="276" r:id="rId28"/>
    <p:sldId id="282" r:id="rId29"/>
    <p:sldId id="279" r:id="rId30"/>
    <p:sldId id="280" r:id="rId31"/>
    <p:sldId id="281" r:id="rId32"/>
    <p:sldId id="283" r:id="rId33"/>
    <p:sldId id="285" r:id="rId34"/>
    <p:sldId id="289" r:id="rId35"/>
    <p:sldId id="290" r:id="rId36"/>
    <p:sldId id="291" r:id="rId37"/>
    <p:sldId id="292"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39" d="100"/>
          <a:sy n="139" d="100"/>
        </p:scale>
        <p:origin x="-112" y="-33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jpe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84DE9B-D0A1-A74B-BEF4-7BF30BF780AA}" type="datetimeFigureOut">
              <a:rPr lang="en-US" smtClean="0"/>
              <a:t>5/18/19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76B89B-2A3F-6749-A1CE-B809F675C614}" type="slidenum">
              <a:rPr lang="en-US" smtClean="0"/>
              <a:t>‹#›</a:t>
            </a:fld>
            <a:endParaRPr lang="en-US"/>
          </a:p>
        </p:txBody>
      </p:sp>
    </p:spTree>
    <p:extLst>
      <p:ext uri="{BB962C8B-B14F-4D97-AF65-F5344CB8AC3E}">
        <p14:creationId xmlns:p14="http://schemas.microsoft.com/office/powerpoint/2010/main" val="1148608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5/18/19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M2AcMnfzpNg" TargetMode="External"/><Relationship Id="rId4" Type="http://schemas.openxmlformats.org/officeDocument/2006/relationships/hyperlink" Target="https://www.youtube.com/watch?v=BSS0MZvoltw" TargetMode="External"/><Relationship Id="rId1" Type="http://schemas.openxmlformats.org/officeDocument/2006/relationships/slideLayout" Target="../slideLayouts/slideLayout2.xml"/><Relationship Id="rId2" Type="http://schemas.openxmlformats.org/officeDocument/2006/relationships/hyperlink" Target="http://archive.darpa.mil/grandchalleng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youtube.com/watch?v=EBgdskiWlO8"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csun.edu/~azamb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ncbi.nlm.nih.gov/geo/" TargetMode="External"/><Relationship Id="rId3" Type="http://schemas.openxmlformats.org/officeDocument/2006/relationships/hyperlink" Target="https://www.ebi.ac.uk/arrayexpres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penpsychometrics.org/_rawdata/"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lib.stat.cmu.edu/datasets/bodyfa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cityofchicago.org/city/en/narr/foia/CityData.htm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tylervigen.com/spurious-correlation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forbes.com/sites/kalevleetaru/2019/03/07/how-data-scientists-turned-against-statistic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Science</a:t>
            </a:r>
          </a:p>
        </p:txBody>
      </p:sp>
      <p:sp>
        <p:nvSpPr>
          <p:cNvPr id="3" name="Subtitle 2"/>
          <p:cNvSpPr>
            <a:spLocks noGrp="1"/>
          </p:cNvSpPr>
          <p:nvPr>
            <p:ph type="subTitle" idx="1"/>
          </p:nvPr>
        </p:nvSpPr>
        <p:spPr/>
        <p:txBody>
          <a:bodyPr/>
          <a:lstStyle/>
          <a:p>
            <a:r>
              <a:rPr lang="en-US" dirty="0"/>
              <a:t>Adriano </a:t>
            </a:r>
            <a:r>
              <a:rPr lang="en-US" dirty="0" err="1"/>
              <a:t>zambom</a:t>
            </a:r>
            <a:endParaRPr lang="en-US" dirty="0"/>
          </a:p>
        </p:txBody>
      </p:sp>
    </p:spTree>
    <p:extLst>
      <p:ext uri="{BB962C8B-B14F-4D97-AF65-F5344CB8AC3E}">
        <p14:creationId xmlns:p14="http://schemas.microsoft.com/office/powerpoint/2010/main" val="690603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 Autonomous vehicles</a:t>
            </a:r>
          </a:p>
        </p:txBody>
      </p:sp>
      <p:sp>
        <p:nvSpPr>
          <p:cNvPr id="3" name="Content Placeholder 2"/>
          <p:cNvSpPr>
            <a:spLocks noGrp="1"/>
          </p:cNvSpPr>
          <p:nvPr>
            <p:ph idx="1"/>
          </p:nvPr>
        </p:nvSpPr>
        <p:spPr/>
        <p:txBody>
          <a:bodyPr>
            <a:normAutofit/>
          </a:bodyPr>
          <a:lstStyle/>
          <a:p>
            <a:r>
              <a:rPr lang="en-US" sz="2200" dirty="0" err="1">
                <a:hlinkClick r:id="rId2"/>
              </a:rPr>
              <a:t>Darpa</a:t>
            </a:r>
            <a:r>
              <a:rPr lang="en-US" sz="2200" dirty="0">
                <a:hlinkClick r:id="rId2"/>
              </a:rPr>
              <a:t> Grand Challenge </a:t>
            </a:r>
            <a:r>
              <a:rPr lang="mr-IN" sz="2200" dirty="0">
                <a:hlinkClick r:id="rId2"/>
              </a:rPr>
              <a:t>–</a:t>
            </a:r>
            <a:r>
              <a:rPr lang="en-US" sz="2200" dirty="0">
                <a:hlinkClick r:id="rId2"/>
              </a:rPr>
              <a:t> Department of Defense </a:t>
            </a:r>
            <a:r>
              <a:rPr lang="mr-IN" sz="2200" dirty="0">
                <a:hlinkClick r:id="rId2"/>
              </a:rPr>
              <a:t>–</a:t>
            </a:r>
            <a:r>
              <a:rPr lang="en-US" sz="2200" dirty="0">
                <a:hlinkClick r:id="rId2"/>
              </a:rPr>
              <a:t> 2004</a:t>
            </a:r>
            <a:r>
              <a:rPr lang="en-US" sz="2200" dirty="0"/>
              <a:t> </a:t>
            </a:r>
            <a:r>
              <a:rPr lang="mr-IN" sz="2200" dirty="0"/>
              <a:t>–</a:t>
            </a:r>
            <a:r>
              <a:rPr lang="en-US" sz="2200" dirty="0"/>
              <a:t> In the desert</a:t>
            </a:r>
          </a:p>
          <a:p>
            <a:endParaRPr lang="en-US" sz="2200" dirty="0"/>
          </a:p>
          <a:p>
            <a:r>
              <a:rPr lang="en-US" sz="2200" dirty="0">
                <a:hlinkClick r:id="rId3"/>
              </a:rPr>
              <a:t>A video</a:t>
            </a:r>
            <a:endParaRPr lang="en-US" sz="2200" dirty="0"/>
          </a:p>
          <a:p>
            <a:endParaRPr lang="en-US" sz="2200" dirty="0"/>
          </a:p>
          <a:p>
            <a:r>
              <a:rPr lang="en-US" sz="2200" dirty="0">
                <a:hlinkClick r:id="rId4"/>
              </a:rPr>
              <a:t>But The </a:t>
            </a:r>
            <a:r>
              <a:rPr lang="en-US" sz="2200" dirty="0" err="1">
                <a:hlinkClick r:id="rId4"/>
              </a:rPr>
              <a:t>Darpa</a:t>
            </a:r>
            <a:r>
              <a:rPr lang="en-US" sz="2200" dirty="0">
                <a:hlinkClick r:id="rId4"/>
              </a:rPr>
              <a:t> Grand Challenge moved to the city </a:t>
            </a:r>
            <a:r>
              <a:rPr lang="mr-IN" sz="2200" dirty="0">
                <a:hlinkClick r:id="rId4"/>
              </a:rPr>
              <a:t>–</a:t>
            </a:r>
            <a:r>
              <a:rPr lang="en-US" sz="2200" dirty="0">
                <a:hlinkClick r:id="rId4"/>
              </a:rPr>
              <a:t> Urban Challenge</a:t>
            </a:r>
            <a:endParaRPr lang="en-US" sz="2200" dirty="0"/>
          </a:p>
        </p:txBody>
      </p:sp>
    </p:spTree>
    <p:extLst>
      <p:ext uri="{BB962C8B-B14F-4D97-AF65-F5344CB8AC3E}">
        <p14:creationId xmlns:p14="http://schemas.microsoft.com/office/powerpoint/2010/main" val="14682348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Simplified Example of Autonomous Vehicle 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5934" y="1691033"/>
            <a:ext cx="7858897" cy="5888760"/>
          </a:xfrm>
        </p:spPr>
      </p:pic>
    </p:spTree>
    <p:extLst>
      <p:ext uri="{BB962C8B-B14F-4D97-AF65-F5344CB8AC3E}">
        <p14:creationId xmlns:p14="http://schemas.microsoft.com/office/powerpoint/2010/main" val="239178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Simplified Example of Autonomous Vehicle Data</a:t>
            </a:r>
          </a:p>
        </p:txBody>
      </p:sp>
      <p:sp>
        <p:nvSpPr>
          <p:cNvPr id="3" name="Content Placeholder 2"/>
          <p:cNvSpPr>
            <a:spLocks noGrp="1"/>
          </p:cNvSpPr>
          <p:nvPr>
            <p:ph idx="1"/>
          </p:nvPr>
        </p:nvSpPr>
        <p:spPr/>
        <p:txBody>
          <a:bodyPr/>
          <a:lstStyle/>
          <a:p>
            <a:r>
              <a:rPr lang="en-US" dirty="0"/>
              <a:t>Data may look like this:</a:t>
            </a:r>
          </a:p>
          <a:p>
            <a:endParaRPr lang="en-US" dirty="0"/>
          </a:p>
          <a:p>
            <a:endParaRPr lang="en-US" dirty="0"/>
          </a:p>
          <a:p>
            <a:endParaRPr lang="en-US" dirty="0"/>
          </a:p>
          <a:p>
            <a:endParaRPr lang="en-US" dirty="0"/>
          </a:p>
          <a:p>
            <a:endParaRPr lang="en-US" dirty="0"/>
          </a:p>
          <a:p>
            <a:endParaRPr lang="en-US" dirty="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241308"/>
              </p:ext>
            </p:extLst>
          </p:nvPr>
        </p:nvGraphicFramePr>
        <p:xfrm>
          <a:off x="1687513" y="2783840"/>
          <a:ext cx="8128000" cy="407416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xmlns="" val="20000"/>
                    </a:ext>
                  </a:extLst>
                </a:gridCol>
                <a:gridCol w="1625600">
                  <a:extLst>
                    <a:ext uri="{9D8B030D-6E8A-4147-A177-3AD203B41FA5}">
                      <a16:colId xmlns:a16="http://schemas.microsoft.com/office/drawing/2014/main" xmlns="" val="20001"/>
                    </a:ext>
                  </a:extLst>
                </a:gridCol>
                <a:gridCol w="1625600">
                  <a:extLst>
                    <a:ext uri="{9D8B030D-6E8A-4147-A177-3AD203B41FA5}">
                      <a16:colId xmlns:a16="http://schemas.microsoft.com/office/drawing/2014/main" xmlns="" val="20002"/>
                    </a:ext>
                  </a:extLst>
                </a:gridCol>
                <a:gridCol w="1625600">
                  <a:extLst>
                    <a:ext uri="{9D8B030D-6E8A-4147-A177-3AD203B41FA5}">
                      <a16:colId xmlns:a16="http://schemas.microsoft.com/office/drawing/2014/main" xmlns="" val="20003"/>
                    </a:ext>
                  </a:extLst>
                </a:gridCol>
                <a:gridCol w="1625600">
                  <a:extLst>
                    <a:ext uri="{9D8B030D-6E8A-4147-A177-3AD203B41FA5}">
                      <a16:colId xmlns:a16="http://schemas.microsoft.com/office/drawing/2014/main" xmlns="" val="20004"/>
                    </a:ext>
                  </a:extLst>
                </a:gridCol>
              </a:tblGrid>
              <a:tr h="330475">
                <a:tc>
                  <a:txBody>
                    <a:bodyPr/>
                    <a:lstStyle/>
                    <a:p>
                      <a:r>
                        <a:rPr lang="en-US" dirty="0"/>
                        <a:t>time</a:t>
                      </a:r>
                    </a:p>
                  </a:txBody>
                  <a:tcPr/>
                </a:tc>
                <a:tc>
                  <a:txBody>
                    <a:bodyPr/>
                    <a:lstStyle/>
                    <a:p>
                      <a:r>
                        <a:rPr lang="en-US" dirty="0"/>
                        <a:t>Obstacle Car1</a:t>
                      </a:r>
                    </a:p>
                  </a:txBody>
                  <a:tcPr/>
                </a:tc>
                <a:tc>
                  <a:txBody>
                    <a:bodyPr/>
                    <a:lstStyle/>
                    <a:p>
                      <a:r>
                        <a:rPr lang="en-US" dirty="0"/>
                        <a:t>Obstacle Car2</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Obstacle Car3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Obstacle Car4</a:t>
                      </a:r>
                    </a:p>
                  </a:txBody>
                  <a:tcPr/>
                </a:tc>
                <a:extLst>
                  <a:ext uri="{0D108BD9-81ED-4DB2-BD59-A6C34878D82A}">
                    <a16:rowId xmlns:a16="http://schemas.microsoft.com/office/drawing/2014/main" xmlns="" val="10000"/>
                  </a:ext>
                </a:extLst>
              </a:tr>
              <a:tr h="370840">
                <a:tc>
                  <a:txBody>
                    <a:bodyPr/>
                    <a:lstStyle/>
                    <a:p>
                      <a:r>
                        <a:rPr lang="en-US" dirty="0"/>
                        <a:t>1</a:t>
                      </a:r>
                    </a:p>
                  </a:txBody>
                  <a:tcPr/>
                </a:tc>
                <a:tc>
                  <a:txBody>
                    <a:bodyPr/>
                    <a:lstStyle/>
                    <a:p>
                      <a:r>
                        <a:rPr lang="en-US" dirty="0"/>
                        <a:t>(10.2, 28.7)</a:t>
                      </a:r>
                    </a:p>
                  </a:txBody>
                  <a:tcPr/>
                </a:tc>
                <a:tc>
                  <a:txBody>
                    <a:bodyPr/>
                    <a:lstStyle/>
                    <a:p>
                      <a:r>
                        <a:rPr lang="en-US" dirty="0"/>
                        <a:t>(-3.5, 7.2)</a:t>
                      </a:r>
                    </a:p>
                  </a:txBody>
                  <a:tcPr/>
                </a:tc>
                <a:tc>
                  <a:txBody>
                    <a:bodyPr/>
                    <a:lstStyle/>
                    <a:p>
                      <a:r>
                        <a:rPr lang="en-US" dirty="0"/>
                        <a:t>(39.4, 21.8)</a:t>
                      </a:r>
                    </a:p>
                  </a:txBody>
                  <a:tcPr/>
                </a:tc>
                <a:tc>
                  <a:txBody>
                    <a:bodyPr/>
                    <a:lstStyle/>
                    <a:p>
                      <a:r>
                        <a:rPr lang="en-US" dirty="0"/>
                        <a:t>(5.3, 0)</a:t>
                      </a:r>
                    </a:p>
                  </a:txBody>
                  <a:tcPr/>
                </a:tc>
                <a:extLst>
                  <a:ext uri="{0D108BD9-81ED-4DB2-BD59-A6C34878D82A}">
                    <a16:rowId xmlns:a16="http://schemas.microsoft.com/office/drawing/2014/main" xmlns="" val="10001"/>
                  </a:ext>
                </a:extLst>
              </a:tr>
              <a:tr h="370840">
                <a:tc>
                  <a:txBody>
                    <a:bodyPr/>
                    <a:lstStyle/>
                    <a:p>
                      <a:r>
                        <a:rPr lang="en-US" dirty="0"/>
                        <a:t>2</a:t>
                      </a:r>
                    </a:p>
                  </a:txBody>
                  <a:tcPr/>
                </a:tc>
                <a:tc>
                  <a:txBody>
                    <a:bodyPr/>
                    <a:lstStyle/>
                    <a:p>
                      <a:r>
                        <a:rPr lang="en-US" dirty="0"/>
                        <a:t>(10.2, 28.8)</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(-3.8, 7.2)</a:t>
                      </a:r>
                    </a:p>
                  </a:txBody>
                  <a:tcPr/>
                </a:tc>
                <a:tc>
                  <a:txBody>
                    <a:bodyPr/>
                    <a:lstStyle/>
                    <a:p>
                      <a:r>
                        <a:rPr lang="en-US" dirty="0"/>
                        <a:t>(39.4, 21.8)</a:t>
                      </a:r>
                    </a:p>
                  </a:txBody>
                  <a:tcPr/>
                </a:tc>
                <a:tc>
                  <a:txBody>
                    <a:bodyPr/>
                    <a:lstStyle/>
                    <a:p>
                      <a:r>
                        <a:rPr lang="en-US" dirty="0"/>
                        <a:t>(5.1, 0)</a:t>
                      </a:r>
                    </a:p>
                  </a:txBody>
                  <a:tcPr/>
                </a:tc>
                <a:extLst>
                  <a:ext uri="{0D108BD9-81ED-4DB2-BD59-A6C34878D82A}">
                    <a16:rowId xmlns:a16="http://schemas.microsoft.com/office/drawing/2014/main" xmlns="" val="10002"/>
                  </a:ext>
                </a:extLst>
              </a:tr>
              <a:tr h="370840">
                <a:tc>
                  <a:txBody>
                    <a:bodyPr/>
                    <a:lstStyle/>
                    <a:p>
                      <a:r>
                        <a:rPr lang="en-US" dirty="0"/>
                        <a:t>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(10.2, 29.9)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(-3.9, 7.2)</a:t>
                      </a:r>
                    </a:p>
                  </a:txBody>
                  <a:tcPr/>
                </a:tc>
                <a:tc>
                  <a:txBody>
                    <a:bodyPr/>
                    <a:lstStyle/>
                    <a:p>
                      <a:r>
                        <a:rPr lang="en-US" dirty="0"/>
                        <a:t>(39.4, 21.8)</a:t>
                      </a:r>
                    </a:p>
                  </a:txBody>
                  <a:tcPr/>
                </a:tc>
                <a:tc>
                  <a:txBody>
                    <a:bodyPr/>
                    <a:lstStyle/>
                    <a:p>
                      <a:r>
                        <a:rPr lang="en-US" dirty="0"/>
                        <a:t>(4.7, 0)</a:t>
                      </a:r>
                    </a:p>
                  </a:txBody>
                  <a:tcPr/>
                </a:tc>
                <a:extLst>
                  <a:ext uri="{0D108BD9-81ED-4DB2-BD59-A6C34878D82A}">
                    <a16:rowId xmlns:a16="http://schemas.microsoft.com/office/drawing/2014/main" xmlns="" val="10003"/>
                  </a:ext>
                </a:extLst>
              </a:tr>
              <a:tr h="370840">
                <a:tc>
                  <a:txBody>
                    <a:bodyPr/>
                    <a:lstStyle/>
                    <a:p>
                      <a:r>
                        <a:rPr lang="en-US" dirty="0"/>
                        <a:t>4</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(10.2, 30.0)</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(-4.5, 7.2)</a:t>
                      </a:r>
                    </a:p>
                  </a:txBody>
                  <a:tcPr/>
                </a:tc>
                <a:tc>
                  <a:txBody>
                    <a:bodyPr/>
                    <a:lstStyle/>
                    <a:p>
                      <a:r>
                        <a:rPr lang="en-US" dirty="0"/>
                        <a:t>(39.4, 21.8)</a:t>
                      </a:r>
                    </a:p>
                  </a:txBody>
                  <a:tcPr/>
                </a:tc>
                <a:tc>
                  <a:txBody>
                    <a:bodyPr/>
                    <a:lstStyle/>
                    <a:p>
                      <a:r>
                        <a:rPr lang="en-US" dirty="0"/>
                        <a:t>(4.5, 0)</a:t>
                      </a:r>
                    </a:p>
                  </a:txBody>
                  <a:tcPr/>
                </a:tc>
                <a:extLst>
                  <a:ext uri="{0D108BD9-81ED-4DB2-BD59-A6C34878D82A}">
                    <a16:rowId xmlns:a16="http://schemas.microsoft.com/office/drawing/2014/main" xmlns="" val="10004"/>
                  </a:ext>
                </a:extLst>
              </a:tr>
              <a:tr h="370840">
                <a:tc>
                  <a:txBody>
                    <a:bodyPr/>
                    <a:lstStyle/>
                    <a:p>
                      <a:r>
                        <a:rPr lang="en-US" dirty="0"/>
                        <a:t>5</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(10.2, 30.1)</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(-5.5, 7.2)</a:t>
                      </a:r>
                    </a:p>
                  </a:txBody>
                  <a:tcPr/>
                </a:tc>
                <a:tc>
                  <a:txBody>
                    <a:bodyPr/>
                    <a:lstStyle/>
                    <a:p>
                      <a:r>
                        <a:rPr lang="en-US" dirty="0"/>
                        <a:t>(39.4, 21.8)</a:t>
                      </a:r>
                    </a:p>
                  </a:txBody>
                  <a:tcPr/>
                </a:tc>
                <a:tc>
                  <a:txBody>
                    <a:bodyPr/>
                    <a:lstStyle/>
                    <a:p>
                      <a:r>
                        <a:rPr lang="en-US" dirty="0"/>
                        <a:t>(4.2, 0)</a:t>
                      </a:r>
                    </a:p>
                  </a:txBody>
                  <a:tcPr/>
                </a:tc>
                <a:extLst>
                  <a:ext uri="{0D108BD9-81ED-4DB2-BD59-A6C34878D82A}">
                    <a16:rowId xmlns:a16="http://schemas.microsoft.com/office/drawing/2014/main" xmlns="" val="10005"/>
                  </a:ext>
                </a:extLst>
              </a:tr>
              <a:tr h="370840">
                <a:tc>
                  <a:txBody>
                    <a:bodyPr/>
                    <a:lstStyle/>
                    <a:p>
                      <a:r>
                        <a:rPr lang="en-US" dirty="0"/>
                        <a:t>6</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(10.2, 30.2)</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(-6.8, 7.2)</a:t>
                      </a:r>
                    </a:p>
                  </a:txBody>
                  <a:tcPr/>
                </a:tc>
                <a:tc>
                  <a:txBody>
                    <a:bodyPr/>
                    <a:lstStyle/>
                    <a:p>
                      <a:r>
                        <a:rPr lang="en-US" dirty="0"/>
                        <a:t>(39.4, 21.8)</a:t>
                      </a:r>
                    </a:p>
                  </a:txBody>
                  <a:tcPr/>
                </a:tc>
                <a:tc>
                  <a:txBody>
                    <a:bodyPr/>
                    <a:lstStyle/>
                    <a:p>
                      <a:r>
                        <a:rPr lang="en-US" dirty="0"/>
                        <a:t>(3.9, 0)</a:t>
                      </a:r>
                    </a:p>
                  </a:txBody>
                  <a:tcPr/>
                </a:tc>
                <a:extLst>
                  <a:ext uri="{0D108BD9-81ED-4DB2-BD59-A6C34878D82A}">
                    <a16:rowId xmlns:a16="http://schemas.microsoft.com/office/drawing/2014/main" xmlns="" val="10006"/>
                  </a:ext>
                </a:extLst>
              </a:tr>
              <a:tr h="370840">
                <a:tc>
                  <a:txBody>
                    <a:bodyPr/>
                    <a:lstStyle/>
                    <a:p>
                      <a:r>
                        <a:rPr lang="en-US" dirty="0"/>
                        <a:t>7</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(-7.9, 7.2)</a:t>
                      </a:r>
                    </a:p>
                  </a:txBody>
                  <a:tcPr/>
                </a:tc>
                <a:tc>
                  <a:txBody>
                    <a:bodyPr/>
                    <a:lstStyle/>
                    <a:p>
                      <a:r>
                        <a:rPr lang="en-US" dirty="0"/>
                        <a:t>(39.4, 21.8)</a:t>
                      </a:r>
                    </a:p>
                  </a:txBody>
                  <a:tcPr/>
                </a:tc>
                <a:tc>
                  <a:txBody>
                    <a:bodyPr/>
                    <a:lstStyle/>
                    <a:p>
                      <a:r>
                        <a:rPr lang="en-US" dirty="0"/>
                        <a:t>(3.3, 0)</a:t>
                      </a:r>
                    </a:p>
                  </a:txBody>
                  <a:tcPr/>
                </a:tc>
                <a:extLst>
                  <a:ext uri="{0D108BD9-81ED-4DB2-BD59-A6C34878D82A}">
                    <a16:rowId xmlns:a16="http://schemas.microsoft.com/office/drawing/2014/main" xmlns="" val="10007"/>
                  </a:ext>
                </a:extLst>
              </a:tr>
              <a:tr h="370840">
                <a:tc>
                  <a:txBody>
                    <a:bodyPr/>
                    <a:lstStyle/>
                    <a:p>
                      <a:r>
                        <a:rPr lang="en-US" dirty="0"/>
                        <a:t>8</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(10.2, 30.4)</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(-9.1, 7.2)</a:t>
                      </a:r>
                    </a:p>
                  </a:txBody>
                  <a:tcPr/>
                </a:tc>
                <a:tc>
                  <a:txBody>
                    <a:bodyPr/>
                    <a:lstStyle/>
                    <a:p>
                      <a:r>
                        <a:rPr lang="en-US" dirty="0"/>
                        <a:t>(39.4, 21.8)</a:t>
                      </a:r>
                    </a:p>
                  </a:txBody>
                  <a:tcPr/>
                </a:tc>
                <a:tc>
                  <a:txBody>
                    <a:bodyPr/>
                    <a:lstStyle/>
                    <a:p>
                      <a:r>
                        <a:rPr lang="en-US" dirty="0"/>
                        <a:t>(2.9, 0)</a:t>
                      </a:r>
                    </a:p>
                  </a:txBody>
                  <a:tcPr/>
                </a:tc>
                <a:extLst>
                  <a:ext uri="{0D108BD9-81ED-4DB2-BD59-A6C34878D82A}">
                    <a16:rowId xmlns:a16="http://schemas.microsoft.com/office/drawing/2014/main" xmlns="" val="10008"/>
                  </a:ext>
                </a:extLst>
              </a:tr>
              <a:tr h="370840">
                <a:tc>
                  <a:txBody>
                    <a:bodyPr/>
                    <a:lstStyle/>
                    <a:p>
                      <a:r>
                        <a:rPr lang="en-US" dirty="0"/>
                        <a:t>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(10.2, 30.5)</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(-11.3, 7.2)</a:t>
                      </a:r>
                    </a:p>
                  </a:txBody>
                  <a:tcPr/>
                </a:tc>
                <a:tc>
                  <a:txBody>
                    <a:bodyPr/>
                    <a:lstStyle/>
                    <a:p>
                      <a:r>
                        <a:rPr lang="en-US" dirty="0"/>
                        <a:t>(39.4, 21.8)</a:t>
                      </a:r>
                    </a:p>
                  </a:txBody>
                  <a:tcPr/>
                </a:tc>
                <a:tc>
                  <a:txBody>
                    <a:bodyPr/>
                    <a:lstStyle/>
                    <a:p>
                      <a:r>
                        <a:rPr lang="en-US" dirty="0"/>
                        <a:t>(2.2, 0)</a:t>
                      </a:r>
                    </a:p>
                  </a:txBody>
                  <a:tcPr/>
                </a:tc>
                <a:extLst>
                  <a:ext uri="{0D108BD9-81ED-4DB2-BD59-A6C34878D82A}">
                    <a16:rowId xmlns:a16="http://schemas.microsoft.com/office/drawing/2014/main" xmlns="" val="10009"/>
                  </a:ext>
                </a:extLst>
              </a:tr>
              <a:tr h="370840">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extLst>
                  <a:ext uri="{0D108BD9-81ED-4DB2-BD59-A6C34878D82A}">
                    <a16:rowId xmlns:a16="http://schemas.microsoft.com/office/drawing/2014/main" xmlns="" val="10010"/>
                  </a:ext>
                </a:extLst>
              </a:tr>
            </a:tbl>
          </a:graphicData>
        </a:graphic>
      </p:graphicFrame>
    </p:spTree>
    <p:extLst>
      <p:ext uri="{BB962C8B-B14F-4D97-AF65-F5344CB8AC3E}">
        <p14:creationId xmlns:p14="http://schemas.microsoft.com/office/powerpoint/2010/main" val="1163127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Simplified Example of Autonomous Vehicle Data</a:t>
            </a:r>
          </a:p>
        </p:txBody>
      </p:sp>
      <p:sp>
        <p:nvSpPr>
          <p:cNvPr id="3" name="Content Placeholder 2"/>
          <p:cNvSpPr>
            <a:spLocks noGrp="1"/>
          </p:cNvSpPr>
          <p:nvPr>
            <p:ph idx="1"/>
          </p:nvPr>
        </p:nvSpPr>
        <p:spPr/>
        <p:txBody>
          <a:bodyPr/>
          <a:lstStyle/>
          <a:p>
            <a:r>
              <a:rPr lang="en-US" dirty="0"/>
              <a:t>How to predict the next position of the obstacles?</a:t>
            </a:r>
          </a:p>
          <a:p>
            <a:endParaRPr lang="en-US" dirty="0"/>
          </a:p>
          <a:p>
            <a:endParaRPr lang="en-US" dirty="0"/>
          </a:p>
          <a:p>
            <a:endParaRPr lang="en-US" dirty="0"/>
          </a:p>
          <a:p>
            <a:endParaRPr lang="en-US" dirty="0"/>
          </a:p>
          <a:p>
            <a:endParaRPr lang="en-US" dirty="0"/>
          </a:p>
          <a:p>
            <a:endParaRPr lang="en-US" dirty="0"/>
          </a:p>
          <a:p>
            <a:endParaRPr lang="en-US" dirty="0"/>
          </a:p>
        </p:txBody>
      </p:sp>
      <p:graphicFrame>
        <p:nvGraphicFramePr>
          <p:cNvPr id="4" name="Table 3"/>
          <p:cNvGraphicFramePr>
            <a:graphicFrameLocks noGrp="1"/>
          </p:cNvGraphicFramePr>
          <p:nvPr/>
        </p:nvGraphicFramePr>
        <p:xfrm>
          <a:off x="1687513" y="2783840"/>
          <a:ext cx="8128000" cy="407416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xmlns="" val="20000"/>
                    </a:ext>
                  </a:extLst>
                </a:gridCol>
                <a:gridCol w="1625600">
                  <a:extLst>
                    <a:ext uri="{9D8B030D-6E8A-4147-A177-3AD203B41FA5}">
                      <a16:colId xmlns:a16="http://schemas.microsoft.com/office/drawing/2014/main" xmlns="" val="20001"/>
                    </a:ext>
                  </a:extLst>
                </a:gridCol>
                <a:gridCol w="1625600">
                  <a:extLst>
                    <a:ext uri="{9D8B030D-6E8A-4147-A177-3AD203B41FA5}">
                      <a16:colId xmlns:a16="http://schemas.microsoft.com/office/drawing/2014/main" xmlns="" val="20002"/>
                    </a:ext>
                  </a:extLst>
                </a:gridCol>
                <a:gridCol w="1625600">
                  <a:extLst>
                    <a:ext uri="{9D8B030D-6E8A-4147-A177-3AD203B41FA5}">
                      <a16:colId xmlns:a16="http://schemas.microsoft.com/office/drawing/2014/main" xmlns="" val="20003"/>
                    </a:ext>
                  </a:extLst>
                </a:gridCol>
                <a:gridCol w="1625600">
                  <a:extLst>
                    <a:ext uri="{9D8B030D-6E8A-4147-A177-3AD203B41FA5}">
                      <a16:colId xmlns:a16="http://schemas.microsoft.com/office/drawing/2014/main" xmlns="" val="20004"/>
                    </a:ext>
                  </a:extLst>
                </a:gridCol>
              </a:tblGrid>
              <a:tr h="330475">
                <a:tc>
                  <a:txBody>
                    <a:bodyPr/>
                    <a:lstStyle/>
                    <a:p>
                      <a:r>
                        <a:rPr lang="en-US" dirty="0"/>
                        <a:t>time</a:t>
                      </a:r>
                    </a:p>
                  </a:txBody>
                  <a:tcPr/>
                </a:tc>
                <a:tc>
                  <a:txBody>
                    <a:bodyPr/>
                    <a:lstStyle/>
                    <a:p>
                      <a:r>
                        <a:rPr lang="en-US" dirty="0"/>
                        <a:t>Obstacle Car1</a:t>
                      </a:r>
                    </a:p>
                  </a:txBody>
                  <a:tcPr/>
                </a:tc>
                <a:tc>
                  <a:txBody>
                    <a:bodyPr/>
                    <a:lstStyle/>
                    <a:p>
                      <a:r>
                        <a:rPr lang="en-US" dirty="0"/>
                        <a:t>Obstacle Car2</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Obstacle Car3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Obstacle Car4</a:t>
                      </a:r>
                    </a:p>
                  </a:txBody>
                  <a:tcPr/>
                </a:tc>
                <a:extLst>
                  <a:ext uri="{0D108BD9-81ED-4DB2-BD59-A6C34878D82A}">
                    <a16:rowId xmlns:a16="http://schemas.microsoft.com/office/drawing/2014/main" xmlns="" val="10000"/>
                  </a:ext>
                </a:extLst>
              </a:tr>
              <a:tr h="370840">
                <a:tc>
                  <a:txBody>
                    <a:bodyPr/>
                    <a:lstStyle/>
                    <a:p>
                      <a:r>
                        <a:rPr lang="en-US" dirty="0"/>
                        <a:t>1</a:t>
                      </a:r>
                    </a:p>
                  </a:txBody>
                  <a:tcPr/>
                </a:tc>
                <a:tc>
                  <a:txBody>
                    <a:bodyPr/>
                    <a:lstStyle/>
                    <a:p>
                      <a:r>
                        <a:rPr lang="en-US" dirty="0"/>
                        <a:t>(10.2, 28.7)</a:t>
                      </a:r>
                    </a:p>
                  </a:txBody>
                  <a:tcPr/>
                </a:tc>
                <a:tc>
                  <a:txBody>
                    <a:bodyPr/>
                    <a:lstStyle/>
                    <a:p>
                      <a:r>
                        <a:rPr lang="en-US" dirty="0"/>
                        <a:t>(-3.5, 7.2)</a:t>
                      </a:r>
                    </a:p>
                  </a:txBody>
                  <a:tcPr/>
                </a:tc>
                <a:tc>
                  <a:txBody>
                    <a:bodyPr/>
                    <a:lstStyle/>
                    <a:p>
                      <a:r>
                        <a:rPr lang="en-US" dirty="0"/>
                        <a:t>(39.4, 21.8)</a:t>
                      </a:r>
                    </a:p>
                  </a:txBody>
                  <a:tcPr/>
                </a:tc>
                <a:tc>
                  <a:txBody>
                    <a:bodyPr/>
                    <a:lstStyle/>
                    <a:p>
                      <a:r>
                        <a:rPr lang="en-US" dirty="0"/>
                        <a:t>(5.3, 0)</a:t>
                      </a:r>
                    </a:p>
                  </a:txBody>
                  <a:tcPr/>
                </a:tc>
                <a:extLst>
                  <a:ext uri="{0D108BD9-81ED-4DB2-BD59-A6C34878D82A}">
                    <a16:rowId xmlns:a16="http://schemas.microsoft.com/office/drawing/2014/main" xmlns="" val="10001"/>
                  </a:ext>
                </a:extLst>
              </a:tr>
              <a:tr h="370840">
                <a:tc>
                  <a:txBody>
                    <a:bodyPr/>
                    <a:lstStyle/>
                    <a:p>
                      <a:r>
                        <a:rPr lang="en-US" dirty="0"/>
                        <a:t>2</a:t>
                      </a:r>
                    </a:p>
                  </a:txBody>
                  <a:tcPr/>
                </a:tc>
                <a:tc>
                  <a:txBody>
                    <a:bodyPr/>
                    <a:lstStyle/>
                    <a:p>
                      <a:r>
                        <a:rPr lang="en-US" dirty="0"/>
                        <a:t>(10.2, 28.8)</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(-3.8, 7.2)</a:t>
                      </a:r>
                    </a:p>
                  </a:txBody>
                  <a:tcPr/>
                </a:tc>
                <a:tc>
                  <a:txBody>
                    <a:bodyPr/>
                    <a:lstStyle/>
                    <a:p>
                      <a:r>
                        <a:rPr lang="en-US" dirty="0"/>
                        <a:t>(39.4, 21.8)</a:t>
                      </a:r>
                    </a:p>
                  </a:txBody>
                  <a:tcPr/>
                </a:tc>
                <a:tc>
                  <a:txBody>
                    <a:bodyPr/>
                    <a:lstStyle/>
                    <a:p>
                      <a:r>
                        <a:rPr lang="en-US" dirty="0"/>
                        <a:t>(5.1, 0)</a:t>
                      </a:r>
                    </a:p>
                  </a:txBody>
                  <a:tcPr/>
                </a:tc>
                <a:extLst>
                  <a:ext uri="{0D108BD9-81ED-4DB2-BD59-A6C34878D82A}">
                    <a16:rowId xmlns:a16="http://schemas.microsoft.com/office/drawing/2014/main" xmlns="" val="10002"/>
                  </a:ext>
                </a:extLst>
              </a:tr>
              <a:tr h="370840">
                <a:tc>
                  <a:txBody>
                    <a:bodyPr/>
                    <a:lstStyle/>
                    <a:p>
                      <a:r>
                        <a:rPr lang="en-US" dirty="0"/>
                        <a:t>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(10.2, 29.9)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(-3.9, 7.2)</a:t>
                      </a:r>
                    </a:p>
                  </a:txBody>
                  <a:tcPr/>
                </a:tc>
                <a:tc>
                  <a:txBody>
                    <a:bodyPr/>
                    <a:lstStyle/>
                    <a:p>
                      <a:r>
                        <a:rPr lang="en-US" dirty="0"/>
                        <a:t>(39.4, 21.8)</a:t>
                      </a:r>
                    </a:p>
                  </a:txBody>
                  <a:tcPr/>
                </a:tc>
                <a:tc>
                  <a:txBody>
                    <a:bodyPr/>
                    <a:lstStyle/>
                    <a:p>
                      <a:r>
                        <a:rPr lang="en-US" dirty="0"/>
                        <a:t>(4.7, 0)</a:t>
                      </a:r>
                    </a:p>
                  </a:txBody>
                  <a:tcPr/>
                </a:tc>
                <a:extLst>
                  <a:ext uri="{0D108BD9-81ED-4DB2-BD59-A6C34878D82A}">
                    <a16:rowId xmlns:a16="http://schemas.microsoft.com/office/drawing/2014/main" xmlns="" val="10003"/>
                  </a:ext>
                </a:extLst>
              </a:tr>
              <a:tr h="370840">
                <a:tc>
                  <a:txBody>
                    <a:bodyPr/>
                    <a:lstStyle/>
                    <a:p>
                      <a:r>
                        <a:rPr lang="en-US" dirty="0"/>
                        <a:t>4</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(10.2, 30.0)</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(-4.5, 7.2)</a:t>
                      </a:r>
                    </a:p>
                  </a:txBody>
                  <a:tcPr/>
                </a:tc>
                <a:tc>
                  <a:txBody>
                    <a:bodyPr/>
                    <a:lstStyle/>
                    <a:p>
                      <a:r>
                        <a:rPr lang="en-US" dirty="0"/>
                        <a:t>(39.4, 21.8)</a:t>
                      </a:r>
                    </a:p>
                  </a:txBody>
                  <a:tcPr/>
                </a:tc>
                <a:tc>
                  <a:txBody>
                    <a:bodyPr/>
                    <a:lstStyle/>
                    <a:p>
                      <a:r>
                        <a:rPr lang="en-US" dirty="0"/>
                        <a:t>(4.5, 0)</a:t>
                      </a:r>
                    </a:p>
                  </a:txBody>
                  <a:tcPr/>
                </a:tc>
                <a:extLst>
                  <a:ext uri="{0D108BD9-81ED-4DB2-BD59-A6C34878D82A}">
                    <a16:rowId xmlns:a16="http://schemas.microsoft.com/office/drawing/2014/main" xmlns="" val="10004"/>
                  </a:ext>
                </a:extLst>
              </a:tr>
              <a:tr h="370840">
                <a:tc>
                  <a:txBody>
                    <a:bodyPr/>
                    <a:lstStyle/>
                    <a:p>
                      <a:r>
                        <a:rPr lang="en-US" dirty="0"/>
                        <a:t>5</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(10.2, 30.1)</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(-5.5, 7.2)</a:t>
                      </a:r>
                    </a:p>
                  </a:txBody>
                  <a:tcPr/>
                </a:tc>
                <a:tc>
                  <a:txBody>
                    <a:bodyPr/>
                    <a:lstStyle/>
                    <a:p>
                      <a:r>
                        <a:rPr lang="en-US" dirty="0"/>
                        <a:t>(39.4, 21.8)</a:t>
                      </a:r>
                    </a:p>
                  </a:txBody>
                  <a:tcPr/>
                </a:tc>
                <a:tc>
                  <a:txBody>
                    <a:bodyPr/>
                    <a:lstStyle/>
                    <a:p>
                      <a:r>
                        <a:rPr lang="en-US" dirty="0"/>
                        <a:t>(4.2, 0)</a:t>
                      </a:r>
                    </a:p>
                  </a:txBody>
                  <a:tcPr/>
                </a:tc>
                <a:extLst>
                  <a:ext uri="{0D108BD9-81ED-4DB2-BD59-A6C34878D82A}">
                    <a16:rowId xmlns:a16="http://schemas.microsoft.com/office/drawing/2014/main" xmlns="" val="10005"/>
                  </a:ext>
                </a:extLst>
              </a:tr>
              <a:tr h="370840">
                <a:tc>
                  <a:txBody>
                    <a:bodyPr/>
                    <a:lstStyle/>
                    <a:p>
                      <a:r>
                        <a:rPr lang="en-US" dirty="0"/>
                        <a:t>6</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(10.2, 30.2)</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(-6.8, 7.2)</a:t>
                      </a:r>
                    </a:p>
                  </a:txBody>
                  <a:tcPr/>
                </a:tc>
                <a:tc>
                  <a:txBody>
                    <a:bodyPr/>
                    <a:lstStyle/>
                    <a:p>
                      <a:r>
                        <a:rPr lang="en-US" dirty="0"/>
                        <a:t>(39.4, 21.8)</a:t>
                      </a:r>
                    </a:p>
                  </a:txBody>
                  <a:tcPr/>
                </a:tc>
                <a:tc>
                  <a:txBody>
                    <a:bodyPr/>
                    <a:lstStyle/>
                    <a:p>
                      <a:r>
                        <a:rPr lang="en-US" dirty="0"/>
                        <a:t>(3.9, 0)</a:t>
                      </a:r>
                    </a:p>
                  </a:txBody>
                  <a:tcPr/>
                </a:tc>
                <a:extLst>
                  <a:ext uri="{0D108BD9-81ED-4DB2-BD59-A6C34878D82A}">
                    <a16:rowId xmlns:a16="http://schemas.microsoft.com/office/drawing/2014/main" xmlns="" val="10006"/>
                  </a:ext>
                </a:extLst>
              </a:tr>
              <a:tr h="370840">
                <a:tc>
                  <a:txBody>
                    <a:bodyPr/>
                    <a:lstStyle/>
                    <a:p>
                      <a:r>
                        <a:rPr lang="en-US" dirty="0"/>
                        <a:t>7</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(10.2, 30.3)</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(-7.9, 7.2)</a:t>
                      </a:r>
                    </a:p>
                  </a:txBody>
                  <a:tcPr/>
                </a:tc>
                <a:tc>
                  <a:txBody>
                    <a:bodyPr/>
                    <a:lstStyle/>
                    <a:p>
                      <a:r>
                        <a:rPr lang="en-US" dirty="0"/>
                        <a:t>(39.4, 21.8)</a:t>
                      </a:r>
                    </a:p>
                  </a:txBody>
                  <a:tcPr/>
                </a:tc>
                <a:tc>
                  <a:txBody>
                    <a:bodyPr/>
                    <a:lstStyle/>
                    <a:p>
                      <a:r>
                        <a:rPr lang="en-US" dirty="0"/>
                        <a:t>(3.3, 0)</a:t>
                      </a:r>
                    </a:p>
                  </a:txBody>
                  <a:tcPr/>
                </a:tc>
                <a:extLst>
                  <a:ext uri="{0D108BD9-81ED-4DB2-BD59-A6C34878D82A}">
                    <a16:rowId xmlns:a16="http://schemas.microsoft.com/office/drawing/2014/main" xmlns="" val="10007"/>
                  </a:ext>
                </a:extLst>
              </a:tr>
              <a:tr h="370840">
                <a:tc>
                  <a:txBody>
                    <a:bodyPr/>
                    <a:lstStyle/>
                    <a:p>
                      <a:r>
                        <a:rPr lang="en-US" dirty="0"/>
                        <a:t>8</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(10.2, 30.4)</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(-9.1, 7.2)</a:t>
                      </a:r>
                    </a:p>
                  </a:txBody>
                  <a:tcPr/>
                </a:tc>
                <a:tc>
                  <a:txBody>
                    <a:bodyPr/>
                    <a:lstStyle/>
                    <a:p>
                      <a:r>
                        <a:rPr lang="en-US" dirty="0"/>
                        <a:t>(39.4, 21.8)</a:t>
                      </a:r>
                    </a:p>
                  </a:txBody>
                  <a:tcPr/>
                </a:tc>
                <a:tc>
                  <a:txBody>
                    <a:bodyPr/>
                    <a:lstStyle/>
                    <a:p>
                      <a:r>
                        <a:rPr lang="en-US" dirty="0"/>
                        <a:t>(2.9, 0)</a:t>
                      </a:r>
                    </a:p>
                  </a:txBody>
                  <a:tcPr/>
                </a:tc>
                <a:extLst>
                  <a:ext uri="{0D108BD9-81ED-4DB2-BD59-A6C34878D82A}">
                    <a16:rowId xmlns:a16="http://schemas.microsoft.com/office/drawing/2014/main" xmlns="" val="10008"/>
                  </a:ext>
                </a:extLst>
              </a:tr>
              <a:tr h="370840">
                <a:tc>
                  <a:txBody>
                    <a:bodyPr/>
                    <a:lstStyle/>
                    <a:p>
                      <a:r>
                        <a:rPr lang="en-US" dirty="0"/>
                        <a:t>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(10.2, 30.5)</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(-11.3, 7.2)</a:t>
                      </a:r>
                    </a:p>
                  </a:txBody>
                  <a:tcPr/>
                </a:tc>
                <a:tc>
                  <a:txBody>
                    <a:bodyPr/>
                    <a:lstStyle/>
                    <a:p>
                      <a:r>
                        <a:rPr lang="en-US" dirty="0"/>
                        <a:t>(39.4, 21.8)</a:t>
                      </a:r>
                    </a:p>
                  </a:txBody>
                  <a:tcPr/>
                </a:tc>
                <a:tc>
                  <a:txBody>
                    <a:bodyPr/>
                    <a:lstStyle/>
                    <a:p>
                      <a:r>
                        <a:rPr lang="en-US" dirty="0"/>
                        <a:t>(2.2, 0)</a:t>
                      </a:r>
                    </a:p>
                  </a:txBody>
                  <a:tcPr/>
                </a:tc>
                <a:extLst>
                  <a:ext uri="{0D108BD9-81ED-4DB2-BD59-A6C34878D82A}">
                    <a16:rowId xmlns:a16="http://schemas.microsoft.com/office/drawing/2014/main" xmlns="" val="10009"/>
                  </a:ext>
                </a:extLst>
              </a:tr>
              <a:tr h="370840">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extLst>
                  <a:ext uri="{0D108BD9-81ED-4DB2-BD59-A6C34878D82A}">
                    <a16:rowId xmlns:a16="http://schemas.microsoft.com/office/drawing/2014/main" xmlns="" val="10010"/>
                  </a:ext>
                </a:extLst>
              </a:tr>
            </a:tbl>
          </a:graphicData>
        </a:graphic>
      </p:graphicFrame>
    </p:spTree>
    <p:extLst>
      <p:ext uri="{BB962C8B-B14F-4D97-AF65-F5344CB8AC3E}">
        <p14:creationId xmlns:p14="http://schemas.microsoft.com/office/powerpoint/2010/main" val="926237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from LiDAR</a:t>
            </a:r>
          </a:p>
        </p:txBody>
      </p:sp>
      <p:sp>
        <p:nvSpPr>
          <p:cNvPr id="3" name="Content Placeholder 2"/>
          <p:cNvSpPr>
            <a:spLocks noGrp="1"/>
          </p:cNvSpPr>
          <p:nvPr>
            <p:ph idx="1"/>
          </p:nvPr>
        </p:nvSpPr>
        <p:spPr/>
        <p:txBody>
          <a:bodyPr/>
          <a:lstStyle/>
          <a:p>
            <a:r>
              <a:rPr lang="en-US" dirty="0"/>
              <a:t>Lidar is a detection system that works on the principle of radar, but uses light from a laser.</a:t>
            </a:r>
          </a:p>
          <a:p>
            <a:endParaRPr lang="en-US" dirty="0"/>
          </a:p>
          <a:p>
            <a:r>
              <a:rPr lang="en-US" dirty="0">
                <a:hlinkClick r:id="rId2"/>
              </a:rPr>
              <a:t>In autonomous vehicles it is used like this.</a:t>
            </a:r>
            <a:endParaRPr lang="en-US" dirty="0"/>
          </a:p>
        </p:txBody>
      </p:sp>
    </p:spTree>
    <p:extLst>
      <p:ext uri="{BB962C8B-B14F-4D97-AF65-F5344CB8AC3E}">
        <p14:creationId xmlns:p14="http://schemas.microsoft.com/office/powerpoint/2010/main" val="2050203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data has sensor error?</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3025" y="2162541"/>
            <a:ext cx="5124613" cy="469545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0167" y="2209800"/>
            <a:ext cx="5130800" cy="4648200"/>
          </a:xfrm>
          <a:prstGeom prst="rect">
            <a:avLst/>
          </a:prstGeom>
        </p:spPr>
      </p:pic>
      <p:sp>
        <p:nvSpPr>
          <p:cNvPr id="7" name="Rectangle 6"/>
          <p:cNvSpPr/>
          <p:nvPr/>
        </p:nvSpPr>
        <p:spPr>
          <a:xfrm>
            <a:off x="1404050" y="1711180"/>
            <a:ext cx="3282565" cy="369332"/>
          </a:xfrm>
          <a:prstGeom prst="rect">
            <a:avLst/>
          </a:prstGeom>
        </p:spPr>
        <p:txBody>
          <a:bodyPr wrap="none">
            <a:spAutoFit/>
          </a:bodyPr>
          <a:lstStyle/>
          <a:p>
            <a:r>
              <a:rPr lang="en-US" dirty="0"/>
              <a:t>Suppose this is the true locations</a:t>
            </a:r>
          </a:p>
        </p:txBody>
      </p:sp>
      <p:sp>
        <p:nvSpPr>
          <p:cNvPr id="8" name="Rectangle 7"/>
          <p:cNvSpPr/>
          <p:nvPr/>
        </p:nvSpPr>
        <p:spPr>
          <a:xfrm>
            <a:off x="6958541" y="1711180"/>
            <a:ext cx="3094052" cy="369332"/>
          </a:xfrm>
          <a:prstGeom prst="rect">
            <a:avLst/>
          </a:prstGeom>
        </p:spPr>
        <p:txBody>
          <a:bodyPr wrap="none">
            <a:spAutoFit/>
          </a:bodyPr>
          <a:lstStyle/>
          <a:p>
            <a:r>
              <a:rPr lang="en-US" dirty="0"/>
              <a:t>But we observe this: with error</a:t>
            </a:r>
          </a:p>
        </p:txBody>
      </p:sp>
    </p:spTree>
    <p:extLst>
      <p:ext uri="{BB962C8B-B14F-4D97-AF65-F5344CB8AC3E}">
        <p14:creationId xmlns:p14="http://schemas.microsoft.com/office/powerpoint/2010/main" val="11492201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data has sensor error?</a:t>
            </a:r>
          </a:p>
        </p:txBody>
      </p:sp>
      <p:sp>
        <p:nvSpPr>
          <p:cNvPr id="3" name="Content Placeholder 2"/>
          <p:cNvSpPr>
            <a:spLocks noGrp="1"/>
          </p:cNvSpPr>
          <p:nvPr>
            <p:ph idx="1"/>
          </p:nvPr>
        </p:nvSpPr>
        <p:spPr/>
        <p:txBody>
          <a:bodyPr/>
          <a:lstStyle/>
          <a:p>
            <a:r>
              <a:rPr lang="en-US" dirty="0"/>
              <a:t>Check out </a:t>
            </a:r>
            <a:r>
              <a:rPr lang="en-US" dirty="0">
                <a:hlinkClick r:id="rId2"/>
              </a:rPr>
              <a:t>this application </a:t>
            </a:r>
            <a:r>
              <a:rPr lang="en-US" dirty="0"/>
              <a:t>in my webpage</a:t>
            </a:r>
          </a:p>
        </p:txBody>
      </p:sp>
    </p:spTree>
    <p:extLst>
      <p:ext uri="{BB962C8B-B14F-4D97-AF65-F5344CB8AC3E}">
        <p14:creationId xmlns:p14="http://schemas.microsoft.com/office/powerpoint/2010/main" val="909584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MicroArray</a:t>
            </a:r>
            <a:r>
              <a:rPr lang="en-US" dirty="0"/>
              <a:t> Data</a:t>
            </a:r>
          </a:p>
        </p:txBody>
      </p:sp>
      <p:sp>
        <p:nvSpPr>
          <p:cNvPr id="3" name="Content Placeholder 2"/>
          <p:cNvSpPr>
            <a:spLocks noGrp="1"/>
          </p:cNvSpPr>
          <p:nvPr>
            <p:ph idx="1"/>
          </p:nvPr>
        </p:nvSpPr>
        <p:spPr>
          <a:xfrm>
            <a:off x="685801" y="1853515"/>
            <a:ext cx="10131425" cy="4806778"/>
          </a:xfrm>
        </p:spPr>
        <p:txBody>
          <a:bodyPr>
            <a:normAutofit/>
          </a:bodyPr>
          <a:lstStyle/>
          <a:p>
            <a:r>
              <a:rPr lang="en-US" sz="2200" dirty="0"/>
              <a:t>Microarrays are very important in molecular biology </a:t>
            </a:r>
          </a:p>
          <a:p>
            <a:r>
              <a:rPr lang="en-US" sz="2200" dirty="0"/>
              <a:t>They allow monitoring the expression levels of tens of thousands of genes simultaneously</a:t>
            </a:r>
          </a:p>
          <a:p>
            <a:r>
              <a:rPr lang="en-US" sz="2200" dirty="0"/>
              <a:t>Applications include: </a:t>
            </a:r>
          </a:p>
          <a:p>
            <a:pPr lvl="1"/>
            <a:r>
              <a:rPr lang="en-US" sz="2200" dirty="0"/>
              <a:t>gene expression, </a:t>
            </a:r>
          </a:p>
          <a:p>
            <a:pPr lvl="1"/>
            <a:r>
              <a:rPr lang="en-US" sz="2200" dirty="0"/>
              <a:t>genome mapping, </a:t>
            </a:r>
          </a:p>
          <a:p>
            <a:pPr lvl="1"/>
            <a:r>
              <a:rPr lang="en-US" sz="2200" dirty="0"/>
              <a:t>SNP (single nucleotide polymorphisms) discrimination, </a:t>
            </a:r>
          </a:p>
          <a:p>
            <a:pPr lvl="1"/>
            <a:r>
              <a:rPr lang="en-US" sz="2200" dirty="0"/>
              <a:t>transcription factor activity, </a:t>
            </a:r>
          </a:p>
          <a:p>
            <a:pPr lvl="1"/>
            <a:r>
              <a:rPr lang="en-US" sz="2200" dirty="0"/>
              <a:t>toxicity, </a:t>
            </a:r>
          </a:p>
          <a:p>
            <a:pPr lvl="1"/>
            <a:r>
              <a:rPr lang="en-US" sz="2200" dirty="0"/>
              <a:t>pathogen identification and many others</a:t>
            </a:r>
          </a:p>
        </p:txBody>
      </p:sp>
    </p:spTree>
    <p:extLst>
      <p:ext uri="{BB962C8B-B14F-4D97-AF65-F5344CB8AC3E}">
        <p14:creationId xmlns:p14="http://schemas.microsoft.com/office/powerpoint/2010/main" val="15751590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wheel(1)">
                                      <p:cBhvr>
                                        <p:cTn id="7" dur="2000"/>
                                        <p:tgtEl>
                                          <p:spTgt spid="3">
                                            <p:txEl>
                                              <p:pRg st="3" end="3"/>
                                            </p:txEl>
                                          </p:spTgt>
                                        </p:tgtEl>
                                      </p:cBhvr>
                                    </p:animEffect>
                                  </p:childTnLst>
                                </p:cTn>
                              </p:par>
                              <p:par>
                                <p:cTn id="8" presetID="21" presetClass="entr" presetSubtype="1"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wheel(1)">
                                      <p:cBhvr>
                                        <p:cTn id="10" dur="2000"/>
                                        <p:tgtEl>
                                          <p:spTgt spid="3">
                                            <p:txEl>
                                              <p:pRg st="4" end="4"/>
                                            </p:txEl>
                                          </p:spTgt>
                                        </p:tgtEl>
                                      </p:cBhvr>
                                    </p:animEffect>
                                  </p:childTnLst>
                                </p:cTn>
                              </p:par>
                              <p:par>
                                <p:cTn id="11" presetID="21" presetClass="entr" presetSubtype="1"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wheel(1)">
                                      <p:cBhvr>
                                        <p:cTn id="13" dur="2000"/>
                                        <p:tgtEl>
                                          <p:spTgt spid="3">
                                            <p:txEl>
                                              <p:pRg st="5" end="5"/>
                                            </p:txEl>
                                          </p:spTgt>
                                        </p:tgtEl>
                                      </p:cBhvr>
                                    </p:animEffect>
                                  </p:childTnLst>
                                </p:cTn>
                              </p:par>
                              <p:par>
                                <p:cTn id="14" presetID="21" presetClass="entr" presetSubtype="1" fill="hold"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wheel(1)">
                                      <p:cBhvr>
                                        <p:cTn id="16" dur="2000"/>
                                        <p:tgtEl>
                                          <p:spTgt spid="3">
                                            <p:txEl>
                                              <p:pRg st="6" end="6"/>
                                            </p:txEl>
                                          </p:spTgt>
                                        </p:tgtEl>
                                      </p:cBhvr>
                                    </p:animEffect>
                                  </p:childTnLst>
                                </p:cTn>
                              </p:par>
                              <p:par>
                                <p:cTn id="17" presetID="21" presetClass="entr" presetSubtype="1"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wheel(1)">
                                      <p:cBhvr>
                                        <p:cTn id="19" dur="2000"/>
                                        <p:tgtEl>
                                          <p:spTgt spid="3">
                                            <p:txEl>
                                              <p:pRg st="7" end="7"/>
                                            </p:txEl>
                                          </p:spTgt>
                                        </p:tgtEl>
                                      </p:cBhvr>
                                    </p:animEffect>
                                  </p:childTnLst>
                                </p:cTn>
                              </p:par>
                              <p:par>
                                <p:cTn id="20" presetID="21" presetClass="entr" presetSubtype="1" fill="hold" nodeType="with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wheel(1)">
                                      <p:cBhvr>
                                        <p:cTn id="22" dur="2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Microarray data example </a:t>
            </a:r>
            <a:r>
              <a:rPr lang="mr-IN" dirty="0"/>
              <a:t>–</a:t>
            </a:r>
            <a:r>
              <a:rPr lang="en-US" dirty="0"/>
              <a:t> Missing data</a:t>
            </a:r>
          </a:p>
        </p:txBody>
      </p:sp>
      <p:sp>
        <p:nvSpPr>
          <p:cNvPr id="3" name="Content Placeholder 2"/>
          <p:cNvSpPr>
            <a:spLocks noGrp="1"/>
          </p:cNvSpPr>
          <p:nvPr>
            <p:ph idx="1"/>
          </p:nvPr>
        </p:nvSpPr>
        <p:spPr>
          <a:xfrm>
            <a:off x="685801" y="2142067"/>
            <a:ext cx="10131425" cy="4617079"/>
          </a:xfrm>
        </p:spPr>
        <p:txBody>
          <a:bodyPr>
            <a:normAutofit/>
          </a:bodyPr>
          <a:lstStyle/>
          <a:p>
            <a:r>
              <a:rPr lang="en-US" dirty="0"/>
              <a:t>Gene expression study on prostate cancer - Tomlins et al. (2007) </a:t>
            </a:r>
          </a:p>
          <a:p>
            <a:endParaRPr lang="en-US" dirty="0"/>
          </a:p>
          <a:p>
            <a:r>
              <a:rPr lang="en-US" dirty="0"/>
              <a:t>104 observations of cDNA micro-array data across 20,000 gene locations </a:t>
            </a:r>
          </a:p>
          <a:p>
            <a:endParaRPr lang="en-US" dirty="0"/>
          </a:p>
          <a:p>
            <a:r>
              <a:rPr lang="en-US" dirty="0"/>
              <a:t>Of these 20,000 genes, 18,106 contain at least 1 missing value and 2,570 variables are missing more than half of their observations </a:t>
            </a:r>
          </a:p>
          <a:p>
            <a:endParaRPr lang="en-US" dirty="0"/>
          </a:p>
          <a:p>
            <a:r>
              <a:rPr lang="en-US" dirty="0"/>
              <a:t>Genes Previously associated with Prostate Cancer: </a:t>
            </a:r>
            <a:r>
              <a:rPr lang="nb-NO" dirty="0"/>
              <a:t>BRCA1, BRCA2 (</a:t>
            </a:r>
            <a:r>
              <a:rPr lang="nb-NO" dirty="0" err="1"/>
              <a:t>Pritchard</a:t>
            </a:r>
            <a:r>
              <a:rPr lang="nb-NO" dirty="0"/>
              <a:t> et al. (2016); Castro and </a:t>
            </a:r>
            <a:r>
              <a:rPr lang="nb-NO" dirty="0" err="1"/>
              <a:t>Eeles</a:t>
            </a:r>
            <a:r>
              <a:rPr lang="nb-NO" dirty="0"/>
              <a:t> (2012)), HOXB13 (Ewing et al. (2012); Mills (2014); </a:t>
            </a:r>
            <a:r>
              <a:rPr lang="nb-NO" dirty="0" err="1"/>
              <a:t>Beebe</a:t>
            </a:r>
            <a:r>
              <a:rPr lang="nb-NO" dirty="0"/>
              <a:t>-Dimmer et al. (2015); </a:t>
            </a:r>
            <a:r>
              <a:rPr lang="nb-NO" dirty="0" err="1"/>
              <a:t>Pilie</a:t>
            </a:r>
            <a:r>
              <a:rPr lang="nb-NO" dirty="0"/>
              <a:t> et al. (2016)), and STAT3 (</a:t>
            </a:r>
            <a:r>
              <a:rPr lang="nb-NO" dirty="0" err="1"/>
              <a:t>Abdulghani</a:t>
            </a:r>
            <a:r>
              <a:rPr lang="nb-NO" dirty="0"/>
              <a:t> et al. (2008); </a:t>
            </a:r>
            <a:r>
              <a:rPr lang="nb-NO" dirty="0" err="1"/>
              <a:t>Pencik</a:t>
            </a:r>
            <a:r>
              <a:rPr lang="nb-NO" dirty="0"/>
              <a:t> et al. (2015)) </a:t>
            </a:r>
          </a:p>
          <a:p>
            <a:endParaRPr lang="en-US" dirty="0"/>
          </a:p>
          <a:p>
            <a:endParaRPr lang="en-US" dirty="0"/>
          </a:p>
          <a:p>
            <a:endParaRPr lang="en-US" dirty="0"/>
          </a:p>
        </p:txBody>
      </p:sp>
    </p:spTree>
    <p:extLst>
      <p:ext uri="{BB962C8B-B14F-4D97-AF65-F5344CB8AC3E}">
        <p14:creationId xmlns:p14="http://schemas.microsoft.com/office/powerpoint/2010/main" val="18878778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blinds(horizontal)">
                                      <p:cBhvr>
                                        <p:cTn id="11" dur="500"/>
                                        <p:tgtEl>
                                          <p:spTgt spid="3">
                                            <p:txEl>
                                              <p:pRg st="4" end="4"/>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nodeType="click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checkerboard(across)">
                                      <p:cBhvr>
                                        <p:cTn id="1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Microarray data example </a:t>
            </a:r>
            <a:r>
              <a:rPr lang="mr-IN" dirty="0"/>
              <a:t>–</a:t>
            </a:r>
            <a:r>
              <a:rPr lang="en-US" dirty="0"/>
              <a:t> Missing 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25405" y="2590499"/>
            <a:ext cx="4333492" cy="4247111"/>
          </a:xfrm>
        </p:spPr>
      </p:pic>
      <p:sp>
        <p:nvSpPr>
          <p:cNvPr id="6" name="Rectangle 5"/>
          <p:cNvSpPr/>
          <p:nvPr/>
        </p:nvSpPr>
        <p:spPr>
          <a:xfrm>
            <a:off x="3850223" y="2065867"/>
            <a:ext cx="3802579" cy="369332"/>
          </a:xfrm>
          <a:prstGeom prst="rect">
            <a:avLst/>
          </a:prstGeom>
        </p:spPr>
        <p:txBody>
          <a:bodyPr wrap="none">
            <a:spAutoFit/>
          </a:bodyPr>
          <a:lstStyle/>
          <a:p>
            <a:r>
              <a:rPr lang="en-US"/>
              <a:t>Correlation plot for some of the Genes</a:t>
            </a:r>
          </a:p>
        </p:txBody>
      </p:sp>
    </p:spTree>
    <p:extLst>
      <p:ext uri="{BB962C8B-B14F-4D97-AF65-F5344CB8AC3E}">
        <p14:creationId xmlns:p14="http://schemas.microsoft.com/office/powerpoint/2010/main" val="782950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sp>
        <p:nvSpPr>
          <p:cNvPr id="3" name="Content Placeholder 2"/>
          <p:cNvSpPr>
            <a:spLocks noGrp="1"/>
          </p:cNvSpPr>
          <p:nvPr>
            <p:ph idx="1"/>
          </p:nvPr>
        </p:nvSpPr>
        <p:spPr/>
        <p:txBody>
          <a:bodyPr>
            <a:normAutofit/>
          </a:bodyPr>
          <a:lstStyle/>
          <a:p>
            <a:r>
              <a:rPr lang="en-US" sz="2200" dirty="0"/>
              <a:t>There are several ways to define it.</a:t>
            </a:r>
          </a:p>
          <a:p>
            <a:endParaRPr lang="en-US" sz="2200" dirty="0"/>
          </a:p>
          <a:p>
            <a:r>
              <a:rPr lang="en-US" sz="2200" dirty="0"/>
              <a:t>Most people define data science as a collection of methods (statistical analysis), processes and algorithms (computer science) that are used to extract knowledge/information about data to to help in decision making.</a:t>
            </a:r>
          </a:p>
          <a:p>
            <a:endParaRPr lang="en-US" sz="2200" dirty="0"/>
          </a:p>
          <a:p>
            <a:r>
              <a:rPr lang="en-US" sz="2200" dirty="0"/>
              <a:t>The term Data Science has appeared in different areas long ago, but only in the past decade it has gained strength and become relevant. Why?</a:t>
            </a:r>
          </a:p>
        </p:txBody>
      </p:sp>
    </p:spTree>
    <p:extLst>
      <p:ext uri="{BB962C8B-B14F-4D97-AF65-F5344CB8AC3E}">
        <p14:creationId xmlns:p14="http://schemas.microsoft.com/office/powerpoint/2010/main" val="10639645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Microarray data example </a:t>
            </a:r>
            <a:r>
              <a:rPr lang="mr-IN" dirty="0"/>
              <a:t>–</a:t>
            </a:r>
            <a:r>
              <a:rPr lang="en-US" dirty="0"/>
              <a:t> Missing data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23437502"/>
              </p:ext>
            </p:extLst>
          </p:nvPr>
        </p:nvGraphicFramePr>
        <p:xfrm>
          <a:off x="599302" y="2718487"/>
          <a:ext cx="10131426" cy="3056900"/>
        </p:xfrm>
        <a:graphic>
          <a:graphicData uri="http://schemas.openxmlformats.org/drawingml/2006/table">
            <a:tbl>
              <a:tblPr firstRow="1" bandRow="1">
                <a:tableStyleId>{5C22544A-7EE6-4342-B048-85BDC9FD1C3A}</a:tableStyleId>
              </a:tblPr>
              <a:tblGrid>
                <a:gridCol w="1125714">
                  <a:extLst>
                    <a:ext uri="{9D8B030D-6E8A-4147-A177-3AD203B41FA5}">
                      <a16:colId xmlns:a16="http://schemas.microsoft.com/office/drawing/2014/main" xmlns="" val="20000"/>
                    </a:ext>
                  </a:extLst>
                </a:gridCol>
                <a:gridCol w="1125714">
                  <a:extLst>
                    <a:ext uri="{9D8B030D-6E8A-4147-A177-3AD203B41FA5}">
                      <a16:colId xmlns:a16="http://schemas.microsoft.com/office/drawing/2014/main" xmlns="" val="20001"/>
                    </a:ext>
                  </a:extLst>
                </a:gridCol>
                <a:gridCol w="1125714">
                  <a:extLst>
                    <a:ext uri="{9D8B030D-6E8A-4147-A177-3AD203B41FA5}">
                      <a16:colId xmlns:a16="http://schemas.microsoft.com/office/drawing/2014/main" xmlns="" val="20002"/>
                    </a:ext>
                  </a:extLst>
                </a:gridCol>
                <a:gridCol w="1125714">
                  <a:extLst>
                    <a:ext uri="{9D8B030D-6E8A-4147-A177-3AD203B41FA5}">
                      <a16:colId xmlns:a16="http://schemas.microsoft.com/office/drawing/2014/main" xmlns="" val="20003"/>
                    </a:ext>
                  </a:extLst>
                </a:gridCol>
                <a:gridCol w="1125714">
                  <a:extLst>
                    <a:ext uri="{9D8B030D-6E8A-4147-A177-3AD203B41FA5}">
                      <a16:colId xmlns:a16="http://schemas.microsoft.com/office/drawing/2014/main" xmlns="" val="20004"/>
                    </a:ext>
                  </a:extLst>
                </a:gridCol>
                <a:gridCol w="1125714">
                  <a:extLst>
                    <a:ext uri="{9D8B030D-6E8A-4147-A177-3AD203B41FA5}">
                      <a16:colId xmlns:a16="http://schemas.microsoft.com/office/drawing/2014/main" xmlns="" val="20005"/>
                    </a:ext>
                  </a:extLst>
                </a:gridCol>
                <a:gridCol w="1125714">
                  <a:extLst>
                    <a:ext uri="{9D8B030D-6E8A-4147-A177-3AD203B41FA5}">
                      <a16:colId xmlns:a16="http://schemas.microsoft.com/office/drawing/2014/main" xmlns="" val="20006"/>
                    </a:ext>
                  </a:extLst>
                </a:gridCol>
                <a:gridCol w="1125714">
                  <a:extLst>
                    <a:ext uri="{9D8B030D-6E8A-4147-A177-3AD203B41FA5}">
                      <a16:colId xmlns:a16="http://schemas.microsoft.com/office/drawing/2014/main" xmlns="" val="20007"/>
                    </a:ext>
                  </a:extLst>
                </a:gridCol>
                <a:gridCol w="1125714">
                  <a:extLst>
                    <a:ext uri="{9D8B030D-6E8A-4147-A177-3AD203B41FA5}">
                      <a16:colId xmlns:a16="http://schemas.microsoft.com/office/drawing/2014/main" xmlns="" val="20008"/>
                    </a:ext>
                  </a:extLst>
                </a:gridCol>
              </a:tblGrid>
              <a:tr h="831860">
                <a:tc>
                  <a:txBody>
                    <a:bodyPr/>
                    <a:lstStyle/>
                    <a:p>
                      <a:r>
                        <a:rPr lang="en-US" dirty="0"/>
                        <a:t>Person</a:t>
                      </a:r>
                    </a:p>
                  </a:txBody>
                  <a:tcPr/>
                </a:tc>
                <a:tc>
                  <a:txBody>
                    <a:bodyPr/>
                    <a:lstStyle/>
                    <a:p>
                      <a:r>
                        <a:rPr lang="en-US" dirty="0"/>
                        <a:t>Gene1</a:t>
                      </a:r>
                    </a:p>
                  </a:txBody>
                  <a:tcPr/>
                </a:tc>
                <a:tc>
                  <a:txBody>
                    <a:bodyPr/>
                    <a:lstStyle/>
                    <a:p>
                      <a:r>
                        <a:rPr lang="en-US" dirty="0"/>
                        <a:t>Gene2</a:t>
                      </a:r>
                    </a:p>
                  </a:txBody>
                  <a:tcPr/>
                </a:tc>
                <a:tc>
                  <a:txBody>
                    <a:bodyPr/>
                    <a:lstStyle/>
                    <a:p>
                      <a:r>
                        <a:rPr lang="en-US" dirty="0"/>
                        <a:t>Gene3</a:t>
                      </a:r>
                    </a:p>
                  </a:txBody>
                  <a:tcPr/>
                </a:tc>
                <a:tc>
                  <a:txBody>
                    <a:bodyPr/>
                    <a:lstStyle/>
                    <a:p>
                      <a:r>
                        <a:rPr lang="en-US" dirty="0"/>
                        <a:t>Gene4</a:t>
                      </a:r>
                    </a:p>
                  </a:txBody>
                  <a:tcPr/>
                </a:tc>
                <a:tc>
                  <a:txBody>
                    <a:bodyPr/>
                    <a:lstStyle/>
                    <a:p>
                      <a:r>
                        <a:rPr lang="en-US" dirty="0"/>
                        <a:t>Gene5</a:t>
                      </a:r>
                    </a:p>
                  </a:txBody>
                  <a:tcPr/>
                </a:tc>
                <a:tc>
                  <a:txBody>
                    <a:bodyPr/>
                    <a:lstStyle/>
                    <a:p>
                      <a:r>
                        <a:rPr lang="en-US" dirty="0"/>
                        <a:t>Gene6</a:t>
                      </a:r>
                    </a:p>
                  </a:txBody>
                  <a:tcPr/>
                </a:tc>
                <a:tc>
                  <a:txBody>
                    <a:bodyPr/>
                    <a:lstStyle/>
                    <a:p>
                      <a:r>
                        <a:rPr lang="en-US" dirty="0"/>
                        <a:t>Gene7</a:t>
                      </a:r>
                    </a:p>
                  </a:txBody>
                  <a:tcPr/>
                </a:tc>
                <a:tc>
                  <a:txBody>
                    <a:bodyPr/>
                    <a:lstStyle/>
                    <a:p>
                      <a:r>
                        <a:rPr lang="mr-IN" dirty="0"/>
                        <a:t>…</a:t>
                      </a:r>
                      <a:endParaRPr lang="en-US" dirty="0"/>
                    </a:p>
                  </a:txBody>
                  <a:tcPr/>
                </a:tc>
                <a:extLst>
                  <a:ext uri="{0D108BD9-81ED-4DB2-BD59-A6C34878D82A}">
                    <a16:rowId xmlns:a16="http://schemas.microsoft.com/office/drawing/2014/main" xmlns="" val="10000"/>
                  </a:ext>
                </a:extLst>
              </a:tr>
              <a:tr h="370840">
                <a:tc>
                  <a:txBody>
                    <a:bodyPr/>
                    <a:lstStyle/>
                    <a:p>
                      <a:r>
                        <a:rPr lang="en-US" dirty="0"/>
                        <a:t>1</a:t>
                      </a:r>
                    </a:p>
                  </a:txBody>
                  <a:tcPr/>
                </a:tc>
                <a:tc>
                  <a:txBody>
                    <a:bodyPr/>
                    <a:lstStyle/>
                    <a:p>
                      <a:r>
                        <a:rPr lang="en-US" dirty="0"/>
                        <a:t>23.4</a:t>
                      </a:r>
                    </a:p>
                  </a:txBody>
                  <a:tcPr/>
                </a:tc>
                <a:tc>
                  <a:txBody>
                    <a:bodyPr/>
                    <a:lstStyle/>
                    <a:p>
                      <a:r>
                        <a:rPr lang="en-US" dirty="0"/>
                        <a:t>356</a:t>
                      </a:r>
                    </a:p>
                  </a:txBody>
                  <a:tcPr/>
                </a:tc>
                <a:tc>
                  <a:txBody>
                    <a:bodyPr/>
                    <a:lstStyle/>
                    <a:p>
                      <a:r>
                        <a:rPr lang="en-US" dirty="0"/>
                        <a:t>924</a:t>
                      </a:r>
                    </a:p>
                  </a:txBody>
                  <a:tcPr/>
                </a:tc>
                <a:tc>
                  <a:txBody>
                    <a:bodyPr/>
                    <a:lstStyle/>
                    <a:p>
                      <a:r>
                        <a:rPr lang="en-US" dirty="0"/>
                        <a:t>-</a:t>
                      </a:r>
                    </a:p>
                  </a:txBody>
                  <a:tcPr/>
                </a:tc>
                <a:tc>
                  <a:txBody>
                    <a:bodyPr/>
                    <a:lstStyle/>
                    <a:p>
                      <a:r>
                        <a:rPr lang="en-US" dirty="0"/>
                        <a:t>36</a:t>
                      </a:r>
                    </a:p>
                  </a:txBody>
                  <a:tcPr/>
                </a:tc>
                <a:tc>
                  <a:txBody>
                    <a:bodyPr/>
                    <a:lstStyle/>
                    <a:p>
                      <a:r>
                        <a:rPr lang="en-US" dirty="0"/>
                        <a:t>45.6</a:t>
                      </a:r>
                    </a:p>
                  </a:txBody>
                  <a:tcPr/>
                </a:tc>
                <a:tc>
                  <a:txBody>
                    <a:bodyPr/>
                    <a:lstStyle/>
                    <a:p>
                      <a:r>
                        <a:rPr lang="en-US" dirty="0"/>
                        <a:t>345.7</a:t>
                      </a:r>
                    </a:p>
                  </a:txBody>
                  <a:tcPr/>
                </a:tc>
                <a:tc>
                  <a:txBody>
                    <a:bodyPr/>
                    <a:lstStyle/>
                    <a:p>
                      <a:r>
                        <a:rPr lang="mr-IN" dirty="0"/>
                        <a:t>…</a:t>
                      </a:r>
                      <a:endParaRPr lang="en-US" dirty="0"/>
                    </a:p>
                  </a:txBody>
                  <a:tcPr/>
                </a:tc>
                <a:extLst>
                  <a:ext uri="{0D108BD9-81ED-4DB2-BD59-A6C34878D82A}">
                    <a16:rowId xmlns:a16="http://schemas.microsoft.com/office/drawing/2014/main" xmlns="" val="10001"/>
                  </a:ext>
                </a:extLst>
              </a:tr>
              <a:tr h="370840">
                <a:tc>
                  <a:txBody>
                    <a:bodyPr/>
                    <a:lstStyle/>
                    <a:p>
                      <a:r>
                        <a:rPr lang="en-US" dirty="0"/>
                        <a:t>2</a:t>
                      </a:r>
                    </a:p>
                  </a:txBody>
                  <a:tcPr/>
                </a:tc>
                <a:tc>
                  <a:txBody>
                    <a:bodyPr/>
                    <a:lstStyle/>
                    <a:p>
                      <a:r>
                        <a:rPr lang="en-US" dirty="0"/>
                        <a:t>45.5</a:t>
                      </a:r>
                    </a:p>
                  </a:txBody>
                  <a:tcPr/>
                </a:tc>
                <a:tc>
                  <a:txBody>
                    <a:bodyPr/>
                    <a:lstStyle/>
                    <a:p>
                      <a:r>
                        <a:rPr lang="en-US" dirty="0"/>
                        <a:t>56</a:t>
                      </a:r>
                    </a:p>
                  </a:txBody>
                  <a:tcPr/>
                </a:tc>
                <a:tc>
                  <a:txBody>
                    <a:bodyPr/>
                    <a:lstStyle/>
                    <a:p>
                      <a:r>
                        <a:rPr lang="en-US" dirty="0"/>
                        <a:t>834</a:t>
                      </a:r>
                    </a:p>
                  </a:txBody>
                  <a:tcPr/>
                </a:tc>
                <a:tc>
                  <a:txBody>
                    <a:bodyPr/>
                    <a:lstStyle/>
                    <a:p>
                      <a:r>
                        <a:rPr lang="en-US" dirty="0"/>
                        <a:t>-</a:t>
                      </a:r>
                    </a:p>
                  </a:txBody>
                  <a:tcPr/>
                </a:tc>
                <a:tc>
                  <a:txBody>
                    <a:bodyPr/>
                    <a:lstStyle/>
                    <a:p>
                      <a:r>
                        <a:rPr lang="en-US" dirty="0"/>
                        <a:t>64</a:t>
                      </a:r>
                    </a:p>
                  </a:txBody>
                  <a:tcPr/>
                </a:tc>
                <a:tc>
                  <a:txBody>
                    <a:bodyPr/>
                    <a:lstStyle/>
                    <a:p>
                      <a:r>
                        <a:rPr lang="en-US" dirty="0"/>
                        <a:t>25.8</a:t>
                      </a:r>
                    </a:p>
                  </a:txBody>
                  <a:tcPr/>
                </a:tc>
                <a:tc>
                  <a:txBody>
                    <a:bodyPr/>
                    <a:lstStyle/>
                    <a:p>
                      <a:r>
                        <a:rPr lang="en-US" dirty="0"/>
                        <a:t>234.1</a:t>
                      </a:r>
                    </a:p>
                  </a:txBody>
                  <a:tcPr/>
                </a:tc>
                <a:tc>
                  <a:txBody>
                    <a:bodyPr/>
                    <a:lstStyle/>
                    <a:p>
                      <a:r>
                        <a:rPr lang="mr-IN" dirty="0"/>
                        <a:t>…</a:t>
                      </a:r>
                      <a:endParaRPr lang="en-US" dirty="0"/>
                    </a:p>
                  </a:txBody>
                  <a:tcPr/>
                </a:tc>
                <a:extLst>
                  <a:ext uri="{0D108BD9-81ED-4DB2-BD59-A6C34878D82A}">
                    <a16:rowId xmlns:a16="http://schemas.microsoft.com/office/drawing/2014/main" xmlns="" val="10002"/>
                  </a:ext>
                </a:extLst>
              </a:tr>
              <a:tr h="370840">
                <a:tc>
                  <a:txBody>
                    <a:bodyPr/>
                    <a:lstStyle/>
                    <a:p>
                      <a:r>
                        <a:rPr lang="en-US" dirty="0"/>
                        <a:t>3</a:t>
                      </a:r>
                    </a:p>
                  </a:txBody>
                  <a:tcPr/>
                </a:tc>
                <a:tc>
                  <a:txBody>
                    <a:bodyPr/>
                    <a:lstStyle/>
                    <a:p>
                      <a:r>
                        <a:rPr lang="en-US" dirty="0"/>
                        <a:t>12.2</a:t>
                      </a:r>
                    </a:p>
                  </a:txBody>
                  <a:tcPr/>
                </a:tc>
                <a:tc>
                  <a:txBody>
                    <a:bodyPr/>
                    <a:lstStyle/>
                    <a:p>
                      <a:r>
                        <a:rPr lang="en-US" dirty="0"/>
                        <a:t>-</a:t>
                      </a:r>
                    </a:p>
                  </a:txBody>
                  <a:tcPr/>
                </a:tc>
                <a:tc>
                  <a:txBody>
                    <a:bodyPr/>
                    <a:lstStyle/>
                    <a:p>
                      <a:r>
                        <a:rPr lang="en-US" dirty="0"/>
                        <a:t>845</a:t>
                      </a:r>
                    </a:p>
                  </a:txBody>
                  <a:tcPr/>
                </a:tc>
                <a:tc>
                  <a:txBody>
                    <a:bodyPr/>
                    <a:lstStyle/>
                    <a:p>
                      <a:r>
                        <a:rPr lang="en-US" dirty="0"/>
                        <a:t>456</a:t>
                      </a:r>
                    </a:p>
                  </a:txBody>
                  <a:tcPr/>
                </a:tc>
                <a:tc>
                  <a:txBody>
                    <a:bodyPr/>
                    <a:lstStyle/>
                    <a:p>
                      <a:r>
                        <a:rPr lang="en-US" dirty="0"/>
                        <a:t>66</a:t>
                      </a:r>
                    </a:p>
                  </a:txBody>
                  <a:tcPr/>
                </a:tc>
                <a:tc>
                  <a:txBody>
                    <a:bodyPr/>
                    <a:lstStyle/>
                    <a:p>
                      <a:r>
                        <a:rPr lang="en-US" dirty="0"/>
                        <a:t>82.8</a:t>
                      </a:r>
                    </a:p>
                  </a:txBody>
                  <a:tcPr/>
                </a:tc>
                <a:tc>
                  <a:txBody>
                    <a:bodyPr/>
                    <a:lstStyle/>
                    <a:p>
                      <a:r>
                        <a:rPr lang="en-US" dirty="0"/>
                        <a:t>833.4</a:t>
                      </a:r>
                    </a:p>
                  </a:txBody>
                  <a:tcPr/>
                </a:tc>
                <a:tc>
                  <a:txBody>
                    <a:bodyPr/>
                    <a:lstStyle/>
                    <a:p>
                      <a:r>
                        <a:rPr lang="mr-IN" dirty="0"/>
                        <a:t>…</a:t>
                      </a:r>
                      <a:endParaRPr lang="en-US" dirty="0"/>
                    </a:p>
                  </a:txBody>
                  <a:tcPr/>
                </a:tc>
                <a:extLst>
                  <a:ext uri="{0D108BD9-81ED-4DB2-BD59-A6C34878D82A}">
                    <a16:rowId xmlns:a16="http://schemas.microsoft.com/office/drawing/2014/main" xmlns="" val="10003"/>
                  </a:ext>
                </a:extLst>
              </a:tr>
              <a:tr h="370840">
                <a:tc>
                  <a:txBody>
                    <a:bodyPr/>
                    <a:lstStyle/>
                    <a:p>
                      <a:r>
                        <a:rPr lang="en-US" dirty="0"/>
                        <a:t>4</a:t>
                      </a:r>
                    </a:p>
                  </a:txBody>
                  <a:tcPr/>
                </a:tc>
                <a:tc>
                  <a:txBody>
                    <a:bodyPr/>
                    <a:lstStyle/>
                    <a:p>
                      <a:r>
                        <a:rPr lang="en-US" dirty="0"/>
                        <a:t>63.1</a:t>
                      </a:r>
                    </a:p>
                  </a:txBody>
                  <a:tcPr/>
                </a:tc>
                <a:tc>
                  <a:txBody>
                    <a:bodyPr/>
                    <a:lstStyle/>
                    <a:p>
                      <a:r>
                        <a:rPr lang="en-US" dirty="0"/>
                        <a:t>325</a:t>
                      </a:r>
                    </a:p>
                  </a:txBody>
                  <a:tcPr/>
                </a:tc>
                <a:tc>
                  <a:txBody>
                    <a:bodyPr/>
                    <a:lstStyle/>
                    <a:p>
                      <a:r>
                        <a:rPr lang="en-US" dirty="0"/>
                        <a:t>683</a:t>
                      </a:r>
                    </a:p>
                  </a:txBody>
                  <a:tcPr/>
                </a:tc>
                <a:tc>
                  <a:txBody>
                    <a:bodyPr/>
                    <a:lstStyle/>
                    <a:p>
                      <a:r>
                        <a:rPr lang="en-US" dirty="0"/>
                        <a:t>477</a:t>
                      </a:r>
                    </a:p>
                  </a:txBody>
                  <a:tcPr/>
                </a:tc>
                <a:tc>
                  <a:txBody>
                    <a:bodyPr/>
                    <a:lstStyle/>
                    <a:p>
                      <a:r>
                        <a:rPr lang="en-US" dirty="0"/>
                        <a:t>64</a:t>
                      </a:r>
                    </a:p>
                  </a:txBody>
                  <a:tcPr/>
                </a:tc>
                <a:tc>
                  <a:txBody>
                    <a:bodyPr/>
                    <a:lstStyle/>
                    <a:p>
                      <a:r>
                        <a:rPr lang="en-US" dirty="0"/>
                        <a:t>-</a:t>
                      </a:r>
                    </a:p>
                  </a:txBody>
                  <a:tcPr/>
                </a:tc>
                <a:tc>
                  <a:txBody>
                    <a:bodyPr/>
                    <a:lstStyle/>
                    <a:p>
                      <a:r>
                        <a:rPr lang="en-US" dirty="0"/>
                        <a:t>-</a:t>
                      </a:r>
                    </a:p>
                  </a:txBody>
                  <a:tcPr/>
                </a:tc>
                <a:tc>
                  <a:txBody>
                    <a:bodyPr/>
                    <a:lstStyle/>
                    <a:p>
                      <a:r>
                        <a:rPr lang="mr-IN" dirty="0"/>
                        <a:t>…</a:t>
                      </a:r>
                      <a:endParaRPr lang="en-US" dirty="0"/>
                    </a:p>
                  </a:txBody>
                  <a:tcPr/>
                </a:tc>
                <a:extLst>
                  <a:ext uri="{0D108BD9-81ED-4DB2-BD59-A6C34878D82A}">
                    <a16:rowId xmlns:a16="http://schemas.microsoft.com/office/drawing/2014/main" xmlns="" val="10004"/>
                  </a:ext>
                </a:extLst>
              </a:tr>
              <a:tr h="370840">
                <a:tc>
                  <a:txBody>
                    <a:bodyPr/>
                    <a:lstStyle/>
                    <a:p>
                      <a:r>
                        <a:rPr lang="en-US" dirty="0"/>
                        <a:t>5</a:t>
                      </a:r>
                    </a:p>
                  </a:txBody>
                  <a:tcPr/>
                </a:tc>
                <a:tc>
                  <a:txBody>
                    <a:bodyPr/>
                    <a:lstStyle/>
                    <a:p>
                      <a:r>
                        <a:rPr lang="en-US" dirty="0"/>
                        <a:t>19.9</a:t>
                      </a:r>
                    </a:p>
                  </a:txBody>
                  <a:tcPr/>
                </a:tc>
                <a:tc>
                  <a:txBody>
                    <a:bodyPr/>
                    <a:lstStyle/>
                    <a:p>
                      <a:r>
                        <a:rPr lang="en-US" dirty="0"/>
                        <a:t>54</a:t>
                      </a:r>
                    </a:p>
                  </a:txBody>
                  <a:tcPr/>
                </a:tc>
                <a:tc>
                  <a:txBody>
                    <a:bodyPr/>
                    <a:lstStyle/>
                    <a:p>
                      <a:r>
                        <a:rPr lang="en-US" dirty="0"/>
                        <a:t>-</a:t>
                      </a:r>
                    </a:p>
                  </a:txBody>
                  <a:tcPr/>
                </a:tc>
                <a:tc>
                  <a:txBody>
                    <a:bodyPr/>
                    <a:lstStyle/>
                    <a:p>
                      <a:r>
                        <a:rPr lang="en-US" dirty="0"/>
                        <a:t>966</a:t>
                      </a:r>
                    </a:p>
                  </a:txBody>
                  <a:tcPr/>
                </a:tc>
                <a:tc>
                  <a:txBody>
                    <a:bodyPr/>
                    <a:lstStyle/>
                    <a:p>
                      <a:r>
                        <a:rPr lang="en-US" dirty="0"/>
                        <a:t>23</a:t>
                      </a:r>
                    </a:p>
                  </a:txBody>
                  <a:tcPr/>
                </a:tc>
                <a:tc>
                  <a:txBody>
                    <a:bodyPr/>
                    <a:lstStyle/>
                    <a:p>
                      <a:r>
                        <a:rPr lang="en-US" dirty="0"/>
                        <a:t>28.34</a:t>
                      </a:r>
                    </a:p>
                  </a:txBody>
                  <a:tcPr/>
                </a:tc>
                <a:tc>
                  <a:txBody>
                    <a:bodyPr/>
                    <a:lstStyle/>
                    <a:p>
                      <a:r>
                        <a:rPr lang="en-US" dirty="0"/>
                        <a:t>126.7</a:t>
                      </a:r>
                    </a:p>
                  </a:txBody>
                  <a:tcPr/>
                </a:tc>
                <a:tc>
                  <a:txBody>
                    <a:bodyPr/>
                    <a:lstStyle/>
                    <a:p>
                      <a:r>
                        <a:rPr lang="mr-IN" dirty="0"/>
                        <a:t>…</a:t>
                      </a:r>
                      <a:endParaRPr lang="en-US" dirty="0"/>
                    </a:p>
                  </a:txBody>
                  <a:tcPr/>
                </a:tc>
                <a:extLst>
                  <a:ext uri="{0D108BD9-81ED-4DB2-BD59-A6C34878D82A}">
                    <a16:rowId xmlns:a16="http://schemas.microsoft.com/office/drawing/2014/main" xmlns="" val="10005"/>
                  </a:ext>
                </a:extLst>
              </a:tr>
              <a:tr h="370840">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extLst>
                  <a:ext uri="{0D108BD9-81ED-4DB2-BD59-A6C34878D82A}">
                    <a16:rowId xmlns:a16="http://schemas.microsoft.com/office/drawing/2014/main" xmlns="" val="10006"/>
                  </a:ext>
                </a:extLst>
              </a:tr>
            </a:tbl>
          </a:graphicData>
        </a:graphic>
      </p:graphicFrame>
      <p:sp>
        <p:nvSpPr>
          <p:cNvPr id="5" name="Rectangle 4"/>
          <p:cNvSpPr/>
          <p:nvPr/>
        </p:nvSpPr>
        <p:spPr>
          <a:xfrm>
            <a:off x="3323859" y="1881201"/>
            <a:ext cx="2350002" cy="369332"/>
          </a:xfrm>
          <a:prstGeom prst="rect">
            <a:avLst/>
          </a:prstGeom>
        </p:spPr>
        <p:txBody>
          <a:bodyPr wrap="none">
            <a:spAutoFit/>
          </a:bodyPr>
          <a:lstStyle/>
          <a:p>
            <a:r>
              <a:rPr lang="en-US" dirty="0"/>
              <a:t>Data may look like this:</a:t>
            </a:r>
          </a:p>
        </p:txBody>
      </p:sp>
    </p:spTree>
    <p:extLst>
      <p:ext uri="{BB962C8B-B14F-4D97-AF65-F5344CB8AC3E}">
        <p14:creationId xmlns:p14="http://schemas.microsoft.com/office/powerpoint/2010/main" val="616480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microArray</a:t>
            </a:r>
            <a:r>
              <a:rPr lang="en-US" dirty="0"/>
              <a:t> data</a:t>
            </a:r>
          </a:p>
        </p:txBody>
      </p:sp>
      <p:sp>
        <p:nvSpPr>
          <p:cNvPr id="3" name="Content Placeholder 2"/>
          <p:cNvSpPr>
            <a:spLocks noGrp="1"/>
          </p:cNvSpPr>
          <p:nvPr>
            <p:ph idx="1"/>
          </p:nvPr>
        </p:nvSpPr>
        <p:spPr>
          <a:xfrm>
            <a:off x="685801" y="1618735"/>
            <a:ext cx="10131425" cy="5078627"/>
          </a:xfrm>
        </p:spPr>
        <p:txBody>
          <a:bodyPr>
            <a:normAutofit/>
          </a:bodyPr>
          <a:lstStyle/>
          <a:p>
            <a:r>
              <a:rPr lang="en-US" sz="2200" dirty="0"/>
              <a:t>What is the role of a data scientist here?</a:t>
            </a:r>
          </a:p>
          <a:p>
            <a:endParaRPr lang="en-US" sz="2200" dirty="0"/>
          </a:p>
          <a:p>
            <a:r>
              <a:rPr lang="en-US" sz="2200" dirty="0"/>
              <a:t>Hypothesis testing: </a:t>
            </a:r>
          </a:p>
          <a:p>
            <a:pPr lvl="1"/>
            <a:r>
              <a:rPr lang="en-US" sz="2200" dirty="0"/>
              <a:t>Compare arrays</a:t>
            </a:r>
          </a:p>
          <a:p>
            <a:pPr lvl="1"/>
            <a:r>
              <a:rPr lang="en-US" sz="2200" dirty="0"/>
              <a:t>Are differences significant?</a:t>
            </a:r>
          </a:p>
          <a:p>
            <a:pPr lvl="1"/>
            <a:r>
              <a:rPr lang="en-US" sz="2200" dirty="0"/>
              <a:t>What are your criteria for statistical significance?</a:t>
            </a:r>
          </a:p>
          <a:p>
            <a:endParaRPr lang="en-US" sz="2200" dirty="0"/>
          </a:p>
          <a:p>
            <a:r>
              <a:rPr lang="en-US" sz="2200" dirty="0"/>
              <a:t>Clustering: Can we find patterns in the data? Groups of genes?</a:t>
            </a:r>
          </a:p>
          <a:p>
            <a:endParaRPr lang="en-US" sz="2200" dirty="0"/>
          </a:p>
          <a:p>
            <a:r>
              <a:rPr lang="en-US" sz="2200" dirty="0"/>
              <a:t>Classification: Do the expression of genes predict well a disease?</a:t>
            </a:r>
          </a:p>
          <a:p>
            <a:endParaRPr lang="en-US" sz="2200" dirty="0"/>
          </a:p>
        </p:txBody>
      </p:sp>
    </p:spTree>
    <p:extLst>
      <p:ext uri="{BB962C8B-B14F-4D97-AF65-F5344CB8AC3E}">
        <p14:creationId xmlns:p14="http://schemas.microsoft.com/office/powerpoint/2010/main" val="202434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blinds(horizontal)">
                                      <p:cBhvr>
                                        <p:cTn id="11" dur="500"/>
                                        <p:tgtEl>
                                          <p:spTgt spid="3">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dissolve">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 calcmode="lin" valueType="num">
                                      <p:cBhvr additive="base">
                                        <p:cTn id="2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circle(in)">
                                      <p:cBhvr>
                                        <p:cTn id="27" dur="20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8" presetClass="entr" presetSubtype="12" fill="hold" nodeType="click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strips(downLeft)">
                                      <p:cBhvr>
                                        <p:cTn id="3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microArray</a:t>
            </a:r>
            <a:r>
              <a:rPr lang="en-US" dirty="0"/>
              <a:t> data</a:t>
            </a:r>
          </a:p>
        </p:txBody>
      </p:sp>
      <p:sp>
        <p:nvSpPr>
          <p:cNvPr id="3" name="Content Placeholder 2"/>
          <p:cNvSpPr>
            <a:spLocks noGrp="1"/>
          </p:cNvSpPr>
          <p:nvPr>
            <p:ph idx="1"/>
          </p:nvPr>
        </p:nvSpPr>
        <p:spPr/>
        <p:txBody>
          <a:bodyPr>
            <a:normAutofit/>
          </a:bodyPr>
          <a:lstStyle/>
          <a:p>
            <a:r>
              <a:rPr lang="en-US" sz="2400" dirty="0"/>
              <a:t>Two main repositories:</a:t>
            </a:r>
          </a:p>
          <a:p>
            <a:endParaRPr lang="en-US" sz="2400" dirty="0">
              <a:hlinkClick r:id="rId2"/>
            </a:endParaRPr>
          </a:p>
          <a:p>
            <a:r>
              <a:rPr lang="en-US" sz="2400" dirty="0">
                <a:hlinkClick r:id="rId2"/>
              </a:rPr>
              <a:t>Gene expression omnibus (GEO) at NCBI </a:t>
            </a:r>
            <a:endParaRPr lang="en-US" sz="2400" dirty="0"/>
          </a:p>
          <a:p>
            <a:endParaRPr lang="en-US" sz="2400" dirty="0"/>
          </a:p>
          <a:p>
            <a:r>
              <a:rPr lang="en-US" sz="2400" dirty="0" err="1">
                <a:hlinkClick r:id="rId3"/>
              </a:rPr>
              <a:t>ArrayExpress</a:t>
            </a:r>
            <a:r>
              <a:rPr lang="en-US" sz="2400" dirty="0">
                <a:hlinkClick r:id="rId3"/>
              </a:rPr>
              <a:t> at the European Bioinformatics Institute (EBI)</a:t>
            </a:r>
            <a:endParaRPr lang="en-US" sz="2400" dirty="0"/>
          </a:p>
        </p:txBody>
      </p:sp>
    </p:spTree>
    <p:extLst>
      <p:ext uri="{BB962C8B-B14F-4D97-AF65-F5344CB8AC3E}">
        <p14:creationId xmlns:p14="http://schemas.microsoft.com/office/powerpoint/2010/main" val="16885149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ads</a:t>
            </a:r>
          </a:p>
        </p:txBody>
      </p:sp>
      <p:sp>
        <p:nvSpPr>
          <p:cNvPr id="3" name="Content Placeholder 2"/>
          <p:cNvSpPr>
            <a:spLocks noGrp="1"/>
          </p:cNvSpPr>
          <p:nvPr>
            <p:ph idx="1"/>
          </p:nvPr>
        </p:nvSpPr>
        <p:spPr>
          <a:xfrm>
            <a:off x="685801" y="1556951"/>
            <a:ext cx="10131425" cy="5177481"/>
          </a:xfrm>
        </p:spPr>
        <p:txBody>
          <a:bodyPr>
            <a:normAutofit/>
          </a:bodyPr>
          <a:lstStyle/>
          <a:p>
            <a:r>
              <a:rPr lang="en-US" sz="2200" b="1" dirty="0"/>
              <a:t>How does Facebook decide which ads to show?</a:t>
            </a:r>
          </a:p>
          <a:p>
            <a:endParaRPr lang="en-US" sz="2200" b="1" dirty="0"/>
          </a:p>
          <a:p>
            <a:r>
              <a:rPr lang="en-US" sz="2200" dirty="0"/>
              <a:t>Information you share on Facebook (example: posts or comments you make) and your activity on Facebook (such as liking a Page or a post, clicking on ads you see).</a:t>
            </a:r>
          </a:p>
          <a:p>
            <a:r>
              <a:rPr lang="en-US" sz="2200" dirty="0"/>
              <a:t>Other information about you from your Facebook account (example: your age, your gender, your location, the devices you use to access Facebook).</a:t>
            </a:r>
          </a:p>
          <a:p>
            <a:r>
              <a:rPr lang="en-US" sz="2200" dirty="0"/>
              <a:t>Information advertisers and our marketing partners share with us that they already have, like your email address.</a:t>
            </a:r>
          </a:p>
          <a:p>
            <a:r>
              <a:rPr lang="en-US" sz="2200" dirty="0"/>
              <a:t>Your activity on websites and apps off of Facebook.</a:t>
            </a:r>
          </a:p>
          <a:p>
            <a:r>
              <a:rPr lang="en-US" sz="2200" dirty="0"/>
              <a:t>Extracted from: https://</a:t>
            </a:r>
            <a:r>
              <a:rPr lang="en-US" sz="2200" dirty="0" err="1"/>
              <a:t>www.facebook.com</a:t>
            </a:r>
            <a:r>
              <a:rPr lang="en-US" sz="2200" dirty="0"/>
              <a:t>/help/562973647153813/</a:t>
            </a:r>
          </a:p>
        </p:txBody>
      </p:sp>
    </p:spTree>
    <p:extLst>
      <p:ext uri="{BB962C8B-B14F-4D97-AF65-F5344CB8AC3E}">
        <p14:creationId xmlns:p14="http://schemas.microsoft.com/office/powerpoint/2010/main" val="12221812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500"/>
                                        <p:tgtEl>
                                          <p:spTgt spid="3">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 calcmode="lin" valueType="num">
                                      <p:cBhvr>
                                        <p:cTn id="16" dur="1000" fill="hold"/>
                                        <p:tgtEl>
                                          <p:spTgt spid="3">
                                            <p:txEl>
                                              <p:pRg st="4" end="4"/>
                                            </p:txEl>
                                          </p:spTgt>
                                        </p:tgtEl>
                                        <p:attrNameLst>
                                          <p:attrName>ppt_w</p:attrName>
                                        </p:attrNameLst>
                                      </p:cBhvr>
                                      <p:tavLst>
                                        <p:tav tm="0">
                                          <p:val>
                                            <p:strVal val="#ppt_w*0.70"/>
                                          </p:val>
                                        </p:tav>
                                        <p:tav tm="100000">
                                          <p:val>
                                            <p:strVal val="#ppt_w"/>
                                          </p:val>
                                        </p:tav>
                                      </p:tavLst>
                                    </p:anim>
                                    <p:anim calcmode="lin" valueType="num">
                                      <p:cBhvr>
                                        <p:cTn id="17" dur="1000" fill="hold"/>
                                        <p:tgtEl>
                                          <p:spTgt spid="3">
                                            <p:txEl>
                                              <p:pRg st="4" end="4"/>
                                            </p:txEl>
                                          </p:spTgt>
                                        </p:tgtEl>
                                        <p:attrNameLst>
                                          <p:attrName>ppt_h</p:attrName>
                                        </p:attrNameLst>
                                      </p:cBhvr>
                                      <p:tavLst>
                                        <p:tav tm="0">
                                          <p:val>
                                            <p:strVal val="#ppt_h"/>
                                          </p:val>
                                        </p:tav>
                                        <p:tav tm="100000">
                                          <p:val>
                                            <p:strVal val="#ppt_h"/>
                                          </p:val>
                                        </p:tav>
                                      </p:tavLst>
                                    </p:anim>
                                    <p:animEffect transition="in" filter="fade">
                                      <p:cBhvr>
                                        <p:cTn id="18" dur="10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wheel(1)">
                                      <p:cBhvr>
                                        <p:cTn id="23" dur="2000"/>
                                        <p:tgtEl>
                                          <p:spTgt spid="3">
                                            <p:txEl>
                                              <p:pRg st="5" end="5"/>
                                            </p:txEl>
                                          </p:spTgt>
                                        </p:tgtEl>
                                      </p:cBhvr>
                                    </p:animEffect>
                                  </p:childTnLst>
                                </p:cTn>
                              </p:par>
                              <p:par>
                                <p:cTn id="24" presetID="21" presetClass="entr" presetSubtype="1"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wheel(1)">
                                      <p:cBhvr>
                                        <p:cTn id="26"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ads</a:t>
            </a:r>
          </a:p>
        </p:txBody>
      </p:sp>
      <p:sp>
        <p:nvSpPr>
          <p:cNvPr id="3" name="Content Placeholder 2"/>
          <p:cNvSpPr>
            <a:spLocks noGrp="1"/>
          </p:cNvSpPr>
          <p:nvPr>
            <p:ph idx="1"/>
          </p:nvPr>
        </p:nvSpPr>
        <p:spPr>
          <a:xfrm>
            <a:off x="685801" y="1697224"/>
            <a:ext cx="10131425" cy="477565"/>
          </a:xfrm>
        </p:spPr>
        <p:txBody>
          <a:bodyPr/>
          <a:lstStyle/>
          <a:p>
            <a:r>
              <a:rPr lang="en-US" dirty="0"/>
              <a:t>A simples dataset  of activity may look like:</a:t>
            </a:r>
          </a:p>
        </p:txBody>
      </p:sp>
      <p:graphicFrame>
        <p:nvGraphicFramePr>
          <p:cNvPr id="4" name="Table 3"/>
          <p:cNvGraphicFramePr>
            <a:graphicFrameLocks noGrp="1"/>
          </p:cNvGraphicFramePr>
          <p:nvPr>
            <p:extLst>
              <p:ext uri="{D42A27DB-BD31-4B8C-83A1-F6EECF244321}">
                <p14:modId xmlns:p14="http://schemas.microsoft.com/office/powerpoint/2010/main" val="261139692"/>
              </p:ext>
            </p:extLst>
          </p:nvPr>
        </p:nvGraphicFramePr>
        <p:xfrm>
          <a:off x="1550086" y="2065867"/>
          <a:ext cx="8743093" cy="4785360"/>
        </p:xfrm>
        <a:graphic>
          <a:graphicData uri="http://schemas.openxmlformats.org/drawingml/2006/table">
            <a:tbl>
              <a:tblPr firstRow="1" bandRow="1">
                <a:tableStyleId>{5C22544A-7EE6-4342-B048-85BDC9FD1C3A}</a:tableStyleId>
              </a:tblPr>
              <a:tblGrid>
                <a:gridCol w="1508136">
                  <a:extLst>
                    <a:ext uri="{9D8B030D-6E8A-4147-A177-3AD203B41FA5}">
                      <a16:colId xmlns:a16="http://schemas.microsoft.com/office/drawing/2014/main" xmlns="" val="20000"/>
                    </a:ext>
                  </a:extLst>
                </a:gridCol>
                <a:gridCol w="1055586">
                  <a:extLst>
                    <a:ext uri="{9D8B030D-6E8A-4147-A177-3AD203B41FA5}">
                      <a16:colId xmlns:a16="http://schemas.microsoft.com/office/drawing/2014/main" xmlns="" val="20001"/>
                    </a:ext>
                  </a:extLst>
                </a:gridCol>
                <a:gridCol w="1281861">
                  <a:extLst>
                    <a:ext uri="{9D8B030D-6E8A-4147-A177-3AD203B41FA5}">
                      <a16:colId xmlns:a16="http://schemas.microsoft.com/office/drawing/2014/main" xmlns="" val="20002"/>
                    </a:ext>
                  </a:extLst>
                </a:gridCol>
                <a:gridCol w="1281861">
                  <a:extLst>
                    <a:ext uri="{9D8B030D-6E8A-4147-A177-3AD203B41FA5}">
                      <a16:colId xmlns:a16="http://schemas.microsoft.com/office/drawing/2014/main" xmlns="" val="20003"/>
                    </a:ext>
                  </a:extLst>
                </a:gridCol>
                <a:gridCol w="1094870">
                  <a:extLst>
                    <a:ext uri="{9D8B030D-6E8A-4147-A177-3AD203B41FA5}">
                      <a16:colId xmlns:a16="http://schemas.microsoft.com/office/drawing/2014/main" xmlns="" val="20004"/>
                    </a:ext>
                  </a:extLst>
                </a:gridCol>
                <a:gridCol w="2520779">
                  <a:extLst>
                    <a:ext uri="{9D8B030D-6E8A-4147-A177-3AD203B41FA5}">
                      <a16:colId xmlns:a16="http://schemas.microsoft.com/office/drawing/2014/main" xmlns="" val="20005"/>
                    </a:ext>
                  </a:extLst>
                </a:gridCol>
              </a:tblGrid>
              <a:tr h="370840">
                <a:tc>
                  <a:txBody>
                    <a:bodyPr/>
                    <a:lstStyle/>
                    <a:p>
                      <a:r>
                        <a:rPr lang="en-US" dirty="0"/>
                        <a:t>Date</a:t>
                      </a:r>
                    </a:p>
                  </a:txBody>
                  <a:tcPr/>
                </a:tc>
                <a:tc>
                  <a:txBody>
                    <a:bodyPr/>
                    <a:lstStyle/>
                    <a:p>
                      <a:r>
                        <a:rPr lang="en-US" dirty="0"/>
                        <a:t>Time</a:t>
                      </a:r>
                    </a:p>
                  </a:txBody>
                  <a:tcPr/>
                </a:tc>
                <a:tc>
                  <a:txBody>
                    <a:bodyPr/>
                    <a:lstStyle/>
                    <a:p>
                      <a:r>
                        <a:rPr lang="en-US" dirty="0"/>
                        <a:t>Action</a:t>
                      </a:r>
                    </a:p>
                  </a:txBody>
                  <a:tcPr/>
                </a:tc>
                <a:tc>
                  <a:txBody>
                    <a:bodyPr/>
                    <a:lstStyle/>
                    <a:p>
                      <a:r>
                        <a:rPr lang="en-US" dirty="0"/>
                        <a:t>Target</a:t>
                      </a:r>
                    </a:p>
                  </a:txBody>
                  <a:tcPr/>
                </a:tc>
                <a:tc>
                  <a:txBody>
                    <a:bodyPr/>
                    <a:lstStyle/>
                    <a:p>
                      <a:r>
                        <a:rPr lang="en-US" dirty="0"/>
                        <a:t>Object Type</a:t>
                      </a:r>
                    </a:p>
                  </a:txBody>
                  <a:tcPr/>
                </a:tc>
                <a:tc>
                  <a:txBody>
                    <a:bodyPr/>
                    <a:lstStyle/>
                    <a:p>
                      <a:r>
                        <a:rPr lang="en-US" dirty="0"/>
                        <a:t>Object Info</a:t>
                      </a:r>
                    </a:p>
                  </a:txBody>
                  <a:tcPr/>
                </a:tc>
                <a:extLst>
                  <a:ext uri="{0D108BD9-81ED-4DB2-BD59-A6C34878D82A}">
                    <a16:rowId xmlns:a16="http://schemas.microsoft.com/office/drawing/2014/main" xmlns="" val="10000"/>
                  </a:ext>
                </a:extLst>
              </a:tr>
              <a:tr h="370840">
                <a:tc>
                  <a:txBody>
                    <a:bodyPr/>
                    <a:lstStyle/>
                    <a:p>
                      <a:r>
                        <a:rPr lang="en-US" dirty="0"/>
                        <a:t>6/10/2018</a:t>
                      </a:r>
                    </a:p>
                  </a:txBody>
                  <a:tcPr/>
                </a:tc>
                <a:tc>
                  <a:txBody>
                    <a:bodyPr/>
                    <a:lstStyle/>
                    <a:p>
                      <a:r>
                        <a:rPr lang="en-US" dirty="0"/>
                        <a:t>8:37pm</a:t>
                      </a:r>
                    </a:p>
                  </a:txBody>
                  <a:tcPr/>
                </a:tc>
                <a:tc>
                  <a:txBody>
                    <a:bodyPr/>
                    <a:lstStyle/>
                    <a:p>
                      <a:r>
                        <a:rPr lang="en-US" dirty="0"/>
                        <a:t>View Pic</a:t>
                      </a:r>
                    </a:p>
                  </a:txBody>
                  <a:tcPr/>
                </a:tc>
                <a:tc>
                  <a:txBody>
                    <a:bodyPr/>
                    <a:lstStyle/>
                    <a:p>
                      <a:r>
                        <a:rPr lang="en-US" dirty="0"/>
                        <a:t>Peter</a:t>
                      </a:r>
                    </a:p>
                  </a:txBody>
                  <a:tcPr/>
                </a:tc>
                <a:tc>
                  <a:txBody>
                    <a:bodyPr/>
                    <a:lstStyle/>
                    <a:p>
                      <a:r>
                        <a:rPr lang="en-US" dirty="0"/>
                        <a:t>Pic</a:t>
                      </a:r>
                    </a:p>
                  </a:txBody>
                  <a:tcPr/>
                </a:tc>
                <a:tc>
                  <a:txBody>
                    <a:bodyPr/>
                    <a:lstStyle/>
                    <a:p>
                      <a:r>
                        <a:rPr lang="en-US" dirty="0"/>
                        <a:t>Nature</a:t>
                      </a:r>
                    </a:p>
                  </a:txBody>
                  <a:tcPr/>
                </a:tc>
                <a:extLst>
                  <a:ext uri="{0D108BD9-81ED-4DB2-BD59-A6C34878D82A}">
                    <a16:rowId xmlns:a16="http://schemas.microsoft.com/office/drawing/2014/main" xmlns="" val="10001"/>
                  </a:ext>
                </a:extLst>
              </a:tr>
              <a:tr h="370840">
                <a:tc>
                  <a:txBody>
                    <a:bodyPr/>
                    <a:lstStyle/>
                    <a:p>
                      <a:r>
                        <a:rPr lang="en-US" dirty="0"/>
                        <a:t>6/11/2018</a:t>
                      </a:r>
                    </a:p>
                  </a:txBody>
                  <a:tcPr/>
                </a:tc>
                <a:tc>
                  <a:txBody>
                    <a:bodyPr/>
                    <a:lstStyle/>
                    <a:p>
                      <a:r>
                        <a:rPr lang="en-US" dirty="0"/>
                        <a:t>8:10pm</a:t>
                      </a:r>
                    </a:p>
                  </a:txBody>
                  <a:tcPr/>
                </a:tc>
                <a:tc>
                  <a:txBody>
                    <a:bodyPr/>
                    <a:lstStyle/>
                    <a:p>
                      <a:r>
                        <a:rPr lang="en-US" dirty="0"/>
                        <a:t>Watch Vid</a:t>
                      </a:r>
                    </a:p>
                  </a:txBody>
                  <a:tcPr/>
                </a:tc>
                <a:tc>
                  <a:txBody>
                    <a:bodyPr/>
                    <a:lstStyle/>
                    <a:p>
                      <a:r>
                        <a:rPr lang="en-US" dirty="0"/>
                        <a:t>Maria</a:t>
                      </a:r>
                    </a:p>
                  </a:txBody>
                  <a:tcPr/>
                </a:tc>
                <a:tc>
                  <a:txBody>
                    <a:bodyPr/>
                    <a:lstStyle/>
                    <a:p>
                      <a:r>
                        <a:rPr lang="en-US" dirty="0"/>
                        <a:t>Video</a:t>
                      </a:r>
                    </a:p>
                  </a:txBody>
                  <a:tcPr/>
                </a:tc>
                <a:tc>
                  <a:txBody>
                    <a:bodyPr/>
                    <a:lstStyle/>
                    <a:p>
                      <a:r>
                        <a:rPr lang="en-US" dirty="0"/>
                        <a:t>Music</a:t>
                      </a:r>
                    </a:p>
                  </a:txBody>
                  <a:tcPr/>
                </a:tc>
                <a:extLst>
                  <a:ext uri="{0D108BD9-81ED-4DB2-BD59-A6C34878D82A}">
                    <a16:rowId xmlns:a16="http://schemas.microsoft.com/office/drawing/2014/main" xmlns="" val="10002"/>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6/11/2018</a:t>
                      </a:r>
                    </a:p>
                  </a:txBody>
                  <a:tcPr/>
                </a:tc>
                <a:tc>
                  <a:txBody>
                    <a:bodyPr/>
                    <a:lstStyle/>
                    <a:p>
                      <a:r>
                        <a:rPr lang="en-US" dirty="0"/>
                        <a:t>8:24pm</a:t>
                      </a:r>
                    </a:p>
                  </a:txBody>
                  <a:tcPr/>
                </a:tc>
                <a:tc>
                  <a:txBody>
                    <a:bodyPr/>
                    <a:lstStyle/>
                    <a:p>
                      <a:r>
                        <a:rPr lang="en-US" dirty="0"/>
                        <a:t>Liked</a:t>
                      </a:r>
                    </a:p>
                  </a:txBody>
                  <a:tcPr/>
                </a:tc>
                <a:tc>
                  <a:txBody>
                    <a:bodyPr/>
                    <a:lstStyle/>
                    <a:p>
                      <a:r>
                        <a:rPr lang="en-US" dirty="0"/>
                        <a:t>Anthony</a:t>
                      </a:r>
                    </a:p>
                  </a:txBody>
                  <a:tcPr/>
                </a:tc>
                <a:tc>
                  <a:txBody>
                    <a:bodyPr/>
                    <a:lstStyle/>
                    <a:p>
                      <a:r>
                        <a:rPr lang="en-US" dirty="0"/>
                        <a:t>Comment</a:t>
                      </a:r>
                    </a:p>
                  </a:txBody>
                  <a:tcPr/>
                </a:tc>
                <a:tc>
                  <a:txBody>
                    <a:bodyPr/>
                    <a:lstStyle/>
                    <a:p>
                      <a:r>
                        <a:rPr lang="en-US" dirty="0"/>
                        <a:t>Key words: Democrat, vote</a:t>
                      </a:r>
                    </a:p>
                  </a:txBody>
                  <a:tcPr/>
                </a:tc>
                <a:extLst>
                  <a:ext uri="{0D108BD9-81ED-4DB2-BD59-A6C34878D82A}">
                    <a16:rowId xmlns:a16="http://schemas.microsoft.com/office/drawing/2014/main" xmlns="" val="10003"/>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6/11/2018</a:t>
                      </a:r>
                    </a:p>
                  </a:txBody>
                  <a:tcPr/>
                </a:tc>
                <a:tc>
                  <a:txBody>
                    <a:bodyPr/>
                    <a:lstStyle/>
                    <a:p>
                      <a:r>
                        <a:rPr lang="en-US" dirty="0"/>
                        <a:t>8:35pm</a:t>
                      </a:r>
                    </a:p>
                  </a:txBody>
                  <a:tcPr/>
                </a:tc>
                <a:tc>
                  <a:txBody>
                    <a:bodyPr/>
                    <a:lstStyle/>
                    <a:p>
                      <a:r>
                        <a:rPr lang="en-US" dirty="0"/>
                        <a:t>Liked</a:t>
                      </a:r>
                    </a:p>
                  </a:txBody>
                  <a:tcPr/>
                </a:tc>
                <a:tc>
                  <a:txBody>
                    <a:bodyPr/>
                    <a:lstStyle/>
                    <a:p>
                      <a:r>
                        <a:rPr lang="en-US" dirty="0"/>
                        <a:t>Peter</a:t>
                      </a:r>
                    </a:p>
                  </a:txBody>
                  <a:tcPr/>
                </a:tc>
                <a:tc>
                  <a:txBody>
                    <a:bodyPr/>
                    <a:lstStyle/>
                    <a:p>
                      <a:r>
                        <a:rPr lang="en-US" dirty="0"/>
                        <a:t>Comment</a:t>
                      </a:r>
                    </a:p>
                  </a:txBody>
                  <a:tcPr/>
                </a:tc>
                <a:tc>
                  <a:txBody>
                    <a:bodyPr/>
                    <a:lstStyle/>
                    <a:p>
                      <a:r>
                        <a:rPr lang="en-US" dirty="0"/>
                        <a:t>World Cup</a:t>
                      </a:r>
                    </a:p>
                  </a:txBody>
                  <a:tcPr/>
                </a:tc>
                <a:extLst>
                  <a:ext uri="{0D108BD9-81ED-4DB2-BD59-A6C34878D82A}">
                    <a16:rowId xmlns:a16="http://schemas.microsoft.com/office/drawing/2014/main" xmlns="" val="10004"/>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6/12/2018</a:t>
                      </a:r>
                    </a:p>
                  </a:txBody>
                  <a:tcPr/>
                </a:tc>
                <a:tc>
                  <a:txBody>
                    <a:bodyPr/>
                    <a:lstStyle/>
                    <a:p>
                      <a:r>
                        <a:rPr lang="en-US" dirty="0"/>
                        <a:t>8:01pm</a:t>
                      </a:r>
                    </a:p>
                  </a:txBody>
                  <a:tcPr/>
                </a:tc>
                <a:tc>
                  <a:txBody>
                    <a:bodyPr/>
                    <a:lstStyle/>
                    <a:p>
                      <a:r>
                        <a:rPr lang="en-US" dirty="0"/>
                        <a:t>View Pic</a:t>
                      </a:r>
                    </a:p>
                  </a:txBody>
                  <a:tcPr/>
                </a:tc>
                <a:tc>
                  <a:txBody>
                    <a:bodyPr/>
                    <a:lstStyle/>
                    <a:p>
                      <a:r>
                        <a:rPr lang="en-US" dirty="0"/>
                        <a:t>John</a:t>
                      </a:r>
                    </a:p>
                  </a:txBody>
                  <a:tcPr/>
                </a:tc>
                <a:tc>
                  <a:txBody>
                    <a:bodyPr/>
                    <a:lstStyle/>
                    <a:p>
                      <a:r>
                        <a:rPr lang="en-US" dirty="0"/>
                        <a:t>Pic</a:t>
                      </a:r>
                    </a:p>
                  </a:txBody>
                  <a:tcPr/>
                </a:tc>
                <a:tc>
                  <a:txBody>
                    <a:bodyPr/>
                    <a:lstStyle/>
                    <a:p>
                      <a:r>
                        <a:rPr lang="en-US" dirty="0"/>
                        <a:t>Nature</a:t>
                      </a:r>
                    </a:p>
                  </a:txBody>
                  <a:tcPr/>
                </a:tc>
                <a:extLst>
                  <a:ext uri="{0D108BD9-81ED-4DB2-BD59-A6C34878D82A}">
                    <a16:rowId xmlns:a16="http://schemas.microsoft.com/office/drawing/2014/main" xmlns="" val="10005"/>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6/13/2018</a:t>
                      </a:r>
                    </a:p>
                  </a:txBody>
                  <a:tcPr/>
                </a:tc>
                <a:tc>
                  <a:txBody>
                    <a:bodyPr/>
                    <a:lstStyle/>
                    <a:p>
                      <a:r>
                        <a:rPr lang="en-US" dirty="0"/>
                        <a:t>8:56pm</a:t>
                      </a:r>
                    </a:p>
                  </a:txBody>
                  <a:tcPr/>
                </a:tc>
                <a:tc>
                  <a:txBody>
                    <a:bodyPr/>
                    <a:lstStyle/>
                    <a:p>
                      <a:r>
                        <a:rPr lang="en-US" dirty="0"/>
                        <a:t>Loved</a:t>
                      </a:r>
                    </a:p>
                  </a:txBody>
                  <a:tcPr/>
                </a:tc>
                <a:tc>
                  <a:txBody>
                    <a:bodyPr/>
                    <a:lstStyle/>
                    <a:p>
                      <a:r>
                        <a:rPr lang="en-US" dirty="0"/>
                        <a:t>Peter</a:t>
                      </a:r>
                    </a:p>
                  </a:txBody>
                  <a:tcPr/>
                </a:tc>
                <a:tc>
                  <a:txBody>
                    <a:bodyPr/>
                    <a:lstStyle/>
                    <a:p>
                      <a:r>
                        <a:rPr lang="en-US" dirty="0"/>
                        <a:t>Pic</a:t>
                      </a:r>
                    </a:p>
                  </a:txBody>
                  <a:tcPr/>
                </a:tc>
                <a:tc>
                  <a:txBody>
                    <a:bodyPr/>
                    <a:lstStyle/>
                    <a:p>
                      <a:r>
                        <a:rPr lang="en-US" dirty="0"/>
                        <a:t>-</a:t>
                      </a:r>
                    </a:p>
                  </a:txBody>
                  <a:tcPr/>
                </a:tc>
                <a:extLst>
                  <a:ext uri="{0D108BD9-81ED-4DB2-BD59-A6C34878D82A}">
                    <a16:rowId xmlns:a16="http://schemas.microsoft.com/office/drawing/2014/main" xmlns="" val="10006"/>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6/13/2018</a:t>
                      </a:r>
                    </a:p>
                  </a:txBody>
                  <a:tcPr/>
                </a:tc>
                <a:tc>
                  <a:txBody>
                    <a:bodyPr/>
                    <a:lstStyle/>
                    <a:p>
                      <a:r>
                        <a:rPr lang="en-US" dirty="0"/>
                        <a:t>8:59pm</a:t>
                      </a:r>
                    </a:p>
                  </a:txBody>
                  <a:tcPr/>
                </a:tc>
                <a:tc>
                  <a:txBody>
                    <a:bodyPr/>
                    <a:lstStyle/>
                    <a:p>
                      <a:r>
                        <a:rPr lang="en-US" dirty="0"/>
                        <a:t>Comment</a:t>
                      </a:r>
                    </a:p>
                  </a:txBody>
                  <a:tcPr/>
                </a:tc>
                <a:tc>
                  <a:txBody>
                    <a:bodyPr/>
                    <a:lstStyle/>
                    <a:p>
                      <a:r>
                        <a:rPr lang="en-US" dirty="0"/>
                        <a:t>Barbara</a:t>
                      </a:r>
                    </a:p>
                  </a:txBody>
                  <a:tcPr/>
                </a:tc>
                <a:tc>
                  <a:txBody>
                    <a:bodyPr/>
                    <a:lstStyle/>
                    <a:p>
                      <a:r>
                        <a:rPr lang="en-US" dirty="0"/>
                        <a:t>Post</a:t>
                      </a:r>
                    </a:p>
                  </a:txBody>
                  <a:tcPr/>
                </a:tc>
                <a:tc>
                  <a:txBody>
                    <a:bodyPr/>
                    <a:lstStyle/>
                    <a:p>
                      <a:r>
                        <a:rPr lang="en-US" dirty="0"/>
                        <a:t>Key words: Democrat, campaign</a:t>
                      </a:r>
                    </a:p>
                  </a:txBody>
                  <a:tcPr/>
                </a:tc>
                <a:extLst>
                  <a:ext uri="{0D108BD9-81ED-4DB2-BD59-A6C34878D82A}">
                    <a16:rowId xmlns:a16="http://schemas.microsoft.com/office/drawing/2014/main" xmlns="" val="10007"/>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6/13/2018</a:t>
                      </a:r>
                    </a:p>
                  </a:txBody>
                  <a:tcPr/>
                </a:tc>
                <a:tc>
                  <a:txBody>
                    <a:bodyPr/>
                    <a:lstStyle/>
                    <a:p>
                      <a:r>
                        <a:rPr lang="en-US" dirty="0"/>
                        <a:t>9:17pm</a:t>
                      </a:r>
                    </a:p>
                  </a:txBody>
                  <a:tcPr/>
                </a:tc>
                <a:tc>
                  <a:txBody>
                    <a:bodyPr/>
                    <a:lstStyle/>
                    <a:p>
                      <a:r>
                        <a:rPr lang="en-US" dirty="0"/>
                        <a:t>Post</a:t>
                      </a:r>
                    </a:p>
                  </a:txBody>
                  <a:tcPr/>
                </a:tc>
                <a:tc>
                  <a:txBody>
                    <a:bodyPr/>
                    <a:lstStyle/>
                    <a:p>
                      <a:r>
                        <a:rPr lang="en-US" dirty="0"/>
                        <a:t>All</a:t>
                      </a:r>
                    </a:p>
                  </a:txBody>
                  <a:tcPr/>
                </a:tc>
                <a:tc>
                  <a:txBody>
                    <a:bodyPr/>
                    <a:lstStyle/>
                    <a:p>
                      <a:r>
                        <a:rPr lang="en-US" dirty="0"/>
                        <a:t>Pic</a:t>
                      </a:r>
                    </a:p>
                  </a:txBody>
                  <a:tcPr/>
                </a:tc>
                <a:tc>
                  <a:txBody>
                    <a:bodyPr/>
                    <a:lstStyle/>
                    <a:p>
                      <a:r>
                        <a:rPr lang="en-US" dirty="0"/>
                        <a:t>Family (face</a:t>
                      </a:r>
                      <a:r>
                        <a:rPr lang="en-US" baseline="0" dirty="0"/>
                        <a:t> recognition)</a:t>
                      </a:r>
                      <a:endParaRPr lang="en-US" dirty="0"/>
                    </a:p>
                  </a:txBody>
                  <a:tcPr/>
                </a:tc>
                <a:extLst>
                  <a:ext uri="{0D108BD9-81ED-4DB2-BD59-A6C34878D82A}">
                    <a16:rowId xmlns:a16="http://schemas.microsoft.com/office/drawing/2014/main" xmlns="" val="10008"/>
                  </a:ext>
                </a:extLst>
              </a:tr>
              <a:tr h="370840">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tc>
                  <a:txBody>
                    <a:bodyPr/>
                    <a:lstStyle/>
                    <a:p>
                      <a:r>
                        <a:rPr lang="mr-IN" dirty="0"/>
                        <a:t>…</a:t>
                      </a:r>
                      <a:endParaRPr lang="en-US" dirty="0"/>
                    </a:p>
                  </a:txBody>
                  <a:tcP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1112243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ads</a:t>
            </a:r>
          </a:p>
        </p:txBody>
      </p:sp>
      <p:sp>
        <p:nvSpPr>
          <p:cNvPr id="3" name="Content Placeholder 2"/>
          <p:cNvSpPr>
            <a:spLocks noGrp="1"/>
          </p:cNvSpPr>
          <p:nvPr>
            <p:ph idx="1"/>
          </p:nvPr>
        </p:nvSpPr>
        <p:spPr/>
        <p:txBody>
          <a:bodyPr>
            <a:normAutofit/>
          </a:bodyPr>
          <a:lstStyle/>
          <a:p>
            <a:r>
              <a:rPr lang="en-US" sz="2400" dirty="0"/>
              <a:t>But  another dataset with your personal info exists:</a:t>
            </a:r>
          </a:p>
          <a:p>
            <a:pPr lvl="1"/>
            <a:r>
              <a:rPr lang="en-US" sz="2400" dirty="0"/>
              <a:t>Location</a:t>
            </a:r>
          </a:p>
          <a:p>
            <a:pPr lvl="1"/>
            <a:r>
              <a:rPr lang="en-US" sz="2400" dirty="0"/>
              <a:t>Age</a:t>
            </a:r>
          </a:p>
          <a:p>
            <a:pPr lvl="1"/>
            <a:r>
              <a:rPr lang="en-US" sz="2400" dirty="0"/>
              <a:t>Gender</a:t>
            </a:r>
          </a:p>
          <a:p>
            <a:pPr lvl="1"/>
            <a:r>
              <a:rPr lang="en-US" sz="2400" dirty="0"/>
              <a:t>Ethnicity</a:t>
            </a:r>
          </a:p>
          <a:p>
            <a:pPr lvl="1"/>
            <a:r>
              <a:rPr lang="en-US" sz="2400" dirty="0" err="1"/>
              <a:t>Nationalty</a:t>
            </a:r>
            <a:endParaRPr lang="en-US" sz="2400" dirty="0"/>
          </a:p>
          <a:p>
            <a:pPr lvl="1"/>
            <a:r>
              <a:rPr lang="mr-IN" sz="2400" dirty="0"/>
              <a:t>…</a:t>
            </a:r>
            <a:endParaRPr lang="en-US" sz="2400" dirty="0"/>
          </a:p>
        </p:txBody>
      </p:sp>
    </p:spTree>
    <p:extLst>
      <p:ext uri="{BB962C8B-B14F-4D97-AF65-F5344CB8AC3E}">
        <p14:creationId xmlns:p14="http://schemas.microsoft.com/office/powerpoint/2010/main" val="21154938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ads</a:t>
            </a:r>
          </a:p>
        </p:txBody>
      </p:sp>
      <p:sp>
        <p:nvSpPr>
          <p:cNvPr id="3" name="Content Placeholder 2"/>
          <p:cNvSpPr>
            <a:spLocks noGrp="1"/>
          </p:cNvSpPr>
          <p:nvPr>
            <p:ph idx="1"/>
          </p:nvPr>
        </p:nvSpPr>
        <p:spPr/>
        <p:txBody>
          <a:bodyPr>
            <a:normAutofit/>
          </a:bodyPr>
          <a:lstStyle/>
          <a:p>
            <a:r>
              <a:rPr lang="en-US" sz="2400" dirty="0"/>
              <a:t>Match person’s data to advertisement requirements/requests/target</a:t>
            </a:r>
          </a:p>
          <a:p>
            <a:r>
              <a:rPr lang="en-US" sz="2400" dirty="0"/>
              <a:t>Classification: Which personality types are most likely to buy specific types of products</a:t>
            </a:r>
          </a:p>
          <a:p>
            <a:r>
              <a:rPr lang="en-US" sz="2400" dirty="0"/>
              <a:t>Optimize revenue</a:t>
            </a:r>
          </a:p>
          <a:p>
            <a:r>
              <a:rPr lang="en-US" sz="2400" dirty="0"/>
              <a:t>History of number of clicks </a:t>
            </a:r>
            <a:r>
              <a:rPr lang="mr-IN" sz="2400" dirty="0"/>
              <a:t>–</a:t>
            </a:r>
            <a:r>
              <a:rPr lang="en-US" sz="2400" dirty="0"/>
              <a:t> with info on links to the clicked objects</a:t>
            </a:r>
          </a:p>
        </p:txBody>
      </p:sp>
    </p:spTree>
    <p:extLst>
      <p:ext uri="{BB962C8B-B14F-4D97-AF65-F5344CB8AC3E}">
        <p14:creationId xmlns:p14="http://schemas.microsoft.com/office/powerpoint/2010/main" val="2395984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p:cTn id="7"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p:cTn id="22"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Dating websites and Apps</a:t>
            </a:r>
          </a:p>
        </p:txBody>
      </p:sp>
      <p:sp>
        <p:nvSpPr>
          <p:cNvPr id="3" name="Content Placeholder 2"/>
          <p:cNvSpPr>
            <a:spLocks noGrp="1"/>
          </p:cNvSpPr>
          <p:nvPr>
            <p:ph idx="1"/>
          </p:nvPr>
        </p:nvSpPr>
        <p:spPr>
          <a:xfrm>
            <a:off x="685801" y="1581665"/>
            <a:ext cx="10131425" cy="4979773"/>
          </a:xfrm>
        </p:spPr>
        <p:txBody>
          <a:bodyPr>
            <a:normAutofit/>
          </a:bodyPr>
          <a:lstStyle/>
          <a:p>
            <a:r>
              <a:rPr lang="en-US" dirty="0"/>
              <a:t>Sites such as</a:t>
            </a:r>
          </a:p>
          <a:p>
            <a:pPr lvl="1"/>
            <a:r>
              <a:rPr lang="en-US" dirty="0" err="1"/>
              <a:t>Match.com</a:t>
            </a:r>
            <a:endParaRPr lang="en-US" dirty="0"/>
          </a:p>
          <a:p>
            <a:pPr lvl="1"/>
            <a:r>
              <a:rPr lang="en-US" dirty="0"/>
              <a:t>eHarmony</a:t>
            </a:r>
          </a:p>
          <a:p>
            <a:pPr lvl="1"/>
            <a:r>
              <a:rPr lang="en-US" dirty="0" err="1"/>
              <a:t>OkCupid</a:t>
            </a:r>
            <a:endParaRPr lang="en-US" dirty="0"/>
          </a:p>
          <a:p>
            <a:pPr lvl="1"/>
            <a:r>
              <a:rPr lang="en-US" dirty="0"/>
              <a:t>Tinder</a:t>
            </a:r>
          </a:p>
          <a:p>
            <a:pPr lvl="1"/>
            <a:r>
              <a:rPr lang="en-US" dirty="0"/>
              <a:t>Note how you can register using your Facebook profile</a:t>
            </a:r>
          </a:p>
          <a:p>
            <a:r>
              <a:rPr lang="en-US" dirty="0"/>
              <a:t>Use data science to match profiles based on their data</a:t>
            </a:r>
          </a:p>
          <a:p>
            <a:r>
              <a:rPr lang="en-US" i="1" dirty="0"/>
              <a:t>Compatibility matching models</a:t>
            </a:r>
            <a:r>
              <a:rPr lang="en-US" dirty="0"/>
              <a:t> – identify potential matches based on a client's core compatibility: common personality/psychology characteristics - user profile. Example: age, distance, religion, ethnicity, income, or education, etc.</a:t>
            </a:r>
          </a:p>
          <a:p>
            <a:r>
              <a:rPr lang="en-US" i="1" dirty="0"/>
              <a:t>Affinity matching models</a:t>
            </a:r>
            <a:r>
              <a:rPr lang="en-US" dirty="0"/>
              <a:t> – predict the probability of interaction and good communication between two people based on their profile.</a:t>
            </a:r>
          </a:p>
        </p:txBody>
      </p:sp>
    </p:spTree>
    <p:extLst>
      <p:ext uri="{BB962C8B-B14F-4D97-AF65-F5344CB8AC3E}">
        <p14:creationId xmlns:p14="http://schemas.microsoft.com/office/powerpoint/2010/main" val="9661477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dissolve">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checkerboard(across)">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 calcmode="lin" valueType="num">
                                      <p:cBhvr additive="base">
                                        <p:cTn id="1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 calcmode="lin" valueType="num">
                                      <p:cBhvr additive="base">
                                        <p:cTn id="2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Dating websites and Apps</a:t>
            </a:r>
          </a:p>
        </p:txBody>
      </p:sp>
      <p:sp>
        <p:nvSpPr>
          <p:cNvPr id="3" name="Content Placeholder 2"/>
          <p:cNvSpPr>
            <a:spLocks noGrp="1"/>
          </p:cNvSpPr>
          <p:nvPr>
            <p:ph idx="1"/>
          </p:nvPr>
        </p:nvSpPr>
        <p:spPr/>
        <p:txBody>
          <a:bodyPr/>
          <a:lstStyle/>
          <a:p>
            <a:r>
              <a:rPr lang="en-US" dirty="0"/>
              <a:t>Examples of anonymous personality data can be found </a:t>
            </a:r>
            <a:r>
              <a:rPr lang="en-US" dirty="0">
                <a:hlinkClick r:id="rId2"/>
              </a:rPr>
              <a:t>here</a:t>
            </a:r>
            <a:endParaRPr lang="en-US" dirty="0"/>
          </a:p>
          <a:p>
            <a:endParaRPr lang="en-US" dirty="0"/>
          </a:p>
          <a:p>
            <a:r>
              <a:rPr lang="en-US" dirty="0"/>
              <a:t>Can we match users?</a:t>
            </a:r>
          </a:p>
        </p:txBody>
      </p:sp>
    </p:spTree>
    <p:extLst>
      <p:ext uri="{BB962C8B-B14F-4D97-AF65-F5344CB8AC3E}">
        <p14:creationId xmlns:p14="http://schemas.microsoft.com/office/powerpoint/2010/main" val="2072763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Predicting </a:t>
            </a:r>
            <a:r>
              <a:rPr lang="en-US" dirty="0" err="1"/>
              <a:t>Bodyfat</a:t>
            </a:r>
            <a:r>
              <a:rPr lang="en-US" dirty="0"/>
              <a:t> example</a:t>
            </a:r>
          </a:p>
        </p:txBody>
      </p:sp>
      <p:sp>
        <p:nvSpPr>
          <p:cNvPr id="3" name="Content Placeholder 2"/>
          <p:cNvSpPr>
            <a:spLocks noGrp="1"/>
          </p:cNvSpPr>
          <p:nvPr>
            <p:ph idx="1"/>
          </p:nvPr>
        </p:nvSpPr>
        <p:spPr/>
        <p:txBody>
          <a:bodyPr/>
          <a:lstStyle/>
          <a:p>
            <a:r>
              <a:rPr lang="en-US" dirty="0"/>
              <a:t>From website: </a:t>
            </a:r>
            <a:r>
              <a:rPr lang="en-US" dirty="0">
                <a:hlinkClick r:id="rId2"/>
              </a:rPr>
              <a:t>http://lib.stat.cmu.edu/datasets/bodyfat</a:t>
            </a:r>
            <a:endParaRPr lang="en-US" dirty="0"/>
          </a:p>
          <a:p>
            <a:endParaRPr lang="en-US" dirty="0"/>
          </a:p>
          <a:p>
            <a:r>
              <a:rPr lang="en-US" dirty="0"/>
              <a:t>Percentage of body fat determined by underwater weighing and various body circumference measurements for 252 men</a:t>
            </a:r>
          </a:p>
          <a:p>
            <a:r>
              <a:rPr lang="en-US" dirty="0"/>
              <a:t>Use Multiple regression</a:t>
            </a:r>
          </a:p>
          <a:p>
            <a:r>
              <a:rPr lang="en-US" dirty="0"/>
              <a:t>Accurate measurement of body fat is inconvenient/costly and it is desirable to have easy methods of estimating body fat that are not inconvenient/costly.</a:t>
            </a:r>
          </a:p>
        </p:txBody>
      </p:sp>
    </p:spTree>
    <p:extLst>
      <p:ext uri="{BB962C8B-B14F-4D97-AF65-F5344CB8AC3E}">
        <p14:creationId xmlns:p14="http://schemas.microsoft.com/office/powerpoint/2010/main" val="2068159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19034" y="2141538"/>
            <a:ext cx="5164160" cy="4716462"/>
          </a:xfrm>
        </p:spPr>
      </p:pic>
    </p:spTree>
    <p:extLst>
      <p:ext uri="{BB962C8B-B14F-4D97-AF65-F5344CB8AC3E}">
        <p14:creationId xmlns:p14="http://schemas.microsoft.com/office/powerpoint/2010/main" val="16247588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Predicting </a:t>
            </a:r>
            <a:r>
              <a:rPr lang="en-US" dirty="0" err="1"/>
              <a:t>Bodyfat</a:t>
            </a:r>
            <a:r>
              <a:rPr lang="en-US" dirty="0"/>
              <a:t> example</a:t>
            </a:r>
          </a:p>
        </p:txBody>
      </p:sp>
      <p:sp>
        <p:nvSpPr>
          <p:cNvPr id="3" name="Content Placeholder 2"/>
          <p:cNvSpPr>
            <a:spLocks noGrp="1"/>
          </p:cNvSpPr>
          <p:nvPr>
            <p:ph idx="1"/>
          </p:nvPr>
        </p:nvSpPr>
        <p:spPr>
          <a:xfrm>
            <a:off x="685801" y="2142067"/>
            <a:ext cx="11324967" cy="4444084"/>
          </a:xfrm>
        </p:spPr>
        <p:txBody>
          <a:bodyPr>
            <a:normAutofit/>
          </a:bodyPr>
          <a:lstStyle/>
          <a:p>
            <a:r>
              <a:rPr lang="en-US" dirty="0"/>
              <a:t>D = Body Density (gm/cm^3) </a:t>
            </a:r>
          </a:p>
          <a:p>
            <a:r>
              <a:rPr lang="en-US" dirty="0"/>
              <a:t>A = proportion of lean body tissue </a:t>
            </a:r>
          </a:p>
          <a:p>
            <a:r>
              <a:rPr lang="en-US" dirty="0"/>
              <a:t>B = proportion of fat tissue (A+B=1) </a:t>
            </a:r>
          </a:p>
          <a:p>
            <a:r>
              <a:rPr lang="en-US" dirty="0"/>
              <a:t>a = density of lean body tissue (gm/cm^3) </a:t>
            </a:r>
          </a:p>
          <a:p>
            <a:r>
              <a:rPr lang="en-US" dirty="0"/>
              <a:t>b = density of fat tissue (gm/cm^3) </a:t>
            </a:r>
          </a:p>
          <a:p>
            <a:endParaRPr lang="en-US" dirty="0"/>
          </a:p>
          <a:p>
            <a:r>
              <a:rPr lang="en-US" dirty="0"/>
              <a:t>D = 1/[(A/a) + (B/b)] </a:t>
            </a:r>
          </a:p>
          <a:p>
            <a:endParaRPr lang="en-US" dirty="0"/>
          </a:p>
          <a:p>
            <a:r>
              <a:rPr lang="en-US" dirty="0"/>
              <a:t>solving for B we find </a:t>
            </a:r>
          </a:p>
          <a:p>
            <a:endParaRPr lang="en-US" dirty="0"/>
          </a:p>
          <a:p>
            <a:r>
              <a:rPr lang="en-US" dirty="0"/>
              <a:t>B = (1/D)*[ab/(a-b)] - [b/(a-b)]					Siri’s equation: Percentage of Body Fat = 495/D - 450.</a:t>
            </a:r>
          </a:p>
        </p:txBody>
      </p:sp>
    </p:spTree>
    <p:extLst>
      <p:ext uri="{BB962C8B-B14F-4D97-AF65-F5344CB8AC3E}">
        <p14:creationId xmlns:p14="http://schemas.microsoft.com/office/powerpoint/2010/main" val="14947358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dissolve">
                                      <p:cBhvr>
                                        <p:cTn id="7" dur="500"/>
                                        <p:tgtEl>
                                          <p:spTgt spid="3">
                                            <p:txEl>
                                              <p:pRg st="6" end="6"/>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8" end="8"/>
                                            </p:txEl>
                                          </p:spTgt>
                                        </p:tgtEl>
                                        <p:attrNameLst>
                                          <p:attrName>style.visibility</p:attrName>
                                        </p:attrNameLst>
                                      </p:cBhvr>
                                      <p:to>
                                        <p:strVal val="visible"/>
                                      </p:to>
                                    </p:set>
                                    <p:animEffect transition="in" filter="dissolve">
                                      <p:cBhvr>
                                        <p:cTn id="10" dur="500"/>
                                        <p:tgtEl>
                                          <p:spTgt spid="3">
                                            <p:txEl>
                                              <p:pRg st="8" end="8"/>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dissolve">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Predicting </a:t>
            </a:r>
            <a:r>
              <a:rPr lang="en-US" dirty="0" err="1"/>
              <a:t>Bodyfat</a:t>
            </a:r>
            <a:r>
              <a:rPr lang="en-US" dirty="0"/>
              <a:t> example</a:t>
            </a:r>
          </a:p>
        </p:txBody>
      </p:sp>
      <p:sp>
        <p:nvSpPr>
          <p:cNvPr id="3" name="Content Placeholder 2"/>
          <p:cNvSpPr>
            <a:spLocks noGrp="1"/>
          </p:cNvSpPr>
          <p:nvPr>
            <p:ph idx="1"/>
          </p:nvPr>
        </p:nvSpPr>
        <p:spPr>
          <a:xfrm>
            <a:off x="685801" y="2142067"/>
            <a:ext cx="10131425" cy="4295803"/>
          </a:xfrm>
        </p:spPr>
        <p:txBody>
          <a:bodyPr>
            <a:noAutofit/>
          </a:bodyPr>
          <a:lstStyle/>
          <a:p>
            <a:r>
              <a:rPr lang="en-US" sz="2200" dirty="0"/>
              <a:t>But our data is composed of:</a:t>
            </a:r>
          </a:p>
          <a:p>
            <a:endParaRPr lang="en-US" sz="2200" dirty="0"/>
          </a:p>
          <a:p>
            <a:r>
              <a:rPr lang="en-US" sz="2200" dirty="0"/>
              <a:t>Density determined from underwater weighing </a:t>
            </a:r>
          </a:p>
          <a:p>
            <a:r>
              <a:rPr lang="en-US" sz="2200" dirty="0"/>
              <a:t>Percent body fat from Siri's (1956) equation </a:t>
            </a:r>
          </a:p>
          <a:p>
            <a:r>
              <a:rPr lang="en-US" sz="2200" dirty="0"/>
              <a:t>Age (years) </a:t>
            </a:r>
          </a:p>
          <a:p>
            <a:r>
              <a:rPr lang="en-US" sz="2200" dirty="0"/>
              <a:t>Weight (</a:t>
            </a:r>
            <a:r>
              <a:rPr lang="en-US" sz="2200" dirty="0" err="1"/>
              <a:t>lbs</a:t>
            </a:r>
            <a:r>
              <a:rPr lang="en-US" sz="2200" dirty="0"/>
              <a:t>) </a:t>
            </a:r>
          </a:p>
          <a:p>
            <a:r>
              <a:rPr lang="en-US" sz="2200" dirty="0"/>
              <a:t>Height (inches) </a:t>
            </a:r>
          </a:p>
          <a:p>
            <a:r>
              <a:rPr lang="en-US" sz="2200" dirty="0"/>
              <a:t>Neck circumference (cm) Chest circumference (cm) Abdomen circumference (cm) Hip circumference (cm) Thigh circumference (cm) Knee circumference (cm) Ankle circumference (cm) Biceps (extended) circumference (cm) Forearm circumference (cm) Wrist circumference (cm)</a:t>
            </a:r>
          </a:p>
        </p:txBody>
      </p:sp>
    </p:spTree>
    <p:extLst>
      <p:ext uri="{BB962C8B-B14F-4D97-AF65-F5344CB8AC3E}">
        <p14:creationId xmlns:p14="http://schemas.microsoft.com/office/powerpoint/2010/main" val="852634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Crime in Chicago</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09" y="1631092"/>
            <a:ext cx="11276417" cy="5762347"/>
          </a:xfrm>
        </p:spPr>
      </p:pic>
    </p:spTree>
    <p:extLst>
      <p:ext uri="{BB962C8B-B14F-4D97-AF65-F5344CB8AC3E}">
        <p14:creationId xmlns:p14="http://schemas.microsoft.com/office/powerpoint/2010/main" val="19031908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Crime in Chicago</a:t>
            </a:r>
          </a:p>
        </p:txBody>
      </p:sp>
      <p:sp>
        <p:nvSpPr>
          <p:cNvPr id="3" name="Content Placeholder 2"/>
          <p:cNvSpPr>
            <a:spLocks noGrp="1"/>
          </p:cNvSpPr>
          <p:nvPr>
            <p:ph idx="1"/>
          </p:nvPr>
        </p:nvSpPr>
        <p:spPr/>
        <p:txBody>
          <a:bodyPr>
            <a:normAutofit/>
          </a:bodyPr>
          <a:lstStyle/>
          <a:p>
            <a:r>
              <a:rPr lang="en-US" sz="2200" dirty="0"/>
              <a:t>Given the past years of observed data, can you predict how many crimes will occur in Chicago?</a:t>
            </a:r>
          </a:p>
          <a:p>
            <a:endParaRPr lang="en-US" sz="2200" dirty="0"/>
          </a:p>
          <a:p>
            <a:r>
              <a:rPr lang="en-US" sz="2200" dirty="0"/>
              <a:t>What data would you need?</a:t>
            </a:r>
          </a:p>
          <a:p>
            <a:endParaRPr lang="en-US" sz="2200" dirty="0"/>
          </a:p>
          <a:p>
            <a:r>
              <a:rPr lang="en-US" sz="2200" dirty="0"/>
              <a:t>Where can we find this kind of data? </a:t>
            </a:r>
            <a:r>
              <a:rPr lang="en-US" sz="2200" dirty="0">
                <a:hlinkClick r:id="rId2"/>
              </a:rPr>
              <a:t>Here for Chicago</a:t>
            </a:r>
            <a:endParaRPr lang="en-US" sz="2200" dirty="0"/>
          </a:p>
        </p:txBody>
      </p:sp>
    </p:spTree>
    <p:extLst>
      <p:ext uri="{BB962C8B-B14F-4D97-AF65-F5344CB8AC3E}">
        <p14:creationId xmlns:p14="http://schemas.microsoft.com/office/powerpoint/2010/main" val="15791861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4218" y="609600"/>
            <a:ext cx="8071058" cy="6217774"/>
          </a:xfrm>
        </p:spPr>
      </p:pic>
    </p:spTree>
    <p:extLst>
      <p:ext uri="{BB962C8B-B14F-4D97-AF65-F5344CB8AC3E}">
        <p14:creationId xmlns:p14="http://schemas.microsoft.com/office/powerpoint/2010/main" val="4987315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Big Data?</a:t>
            </a:r>
          </a:p>
        </p:txBody>
      </p:sp>
      <p:sp>
        <p:nvSpPr>
          <p:cNvPr id="3" name="Content Placeholder 2"/>
          <p:cNvSpPr>
            <a:spLocks noGrp="1"/>
          </p:cNvSpPr>
          <p:nvPr>
            <p:ph idx="1"/>
          </p:nvPr>
        </p:nvSpPr>
        <p:spPr>
          <a:xfrm>
            <a:off x="685800" y="609600"/>
            <a:ext cx="10131425" cy="3649133"/>
          </a:xfrm>
        </p:spPr>
        <p:txBody>
          <a:bodyPr/>
          <a:lstStyle/>
          <a:p>
            <a:r>
              <a:rPr lang="en-US" dirty="0"/>
              <a:t>This term is usually used to describe datasets whose sizes are beyond the ability of current software/hardware to process in a reasonable amount of time.</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8494" y="2308398"/>
            <a:ext cx="6504803" cy="4549602"/>
          </a:xfrm>
          <a:prstGeom prst="rect">
            <a:avLst/>
          </a:prstGeom>
        </p:spPr>
      </p:pic>
    </p:spTree>
    <p:extLst>
      <p:ext uri="{BB962C8B-B14F-4D97-AF65-F5344CB8AC3E}">
        <p14:creationId xmlns:p14="http://schemas.microsoft.com/office/powerpoint/2010/main" val="5530916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big data?</a:t>
            </a:r>
          </a:p>
        </p:txBody>
      </p:sp>
      <p:sp>
        <p:nvSpPr>
          <p:cNvPr id="3" name="Content Placeholder 2"/>
          <p:cNvSpPr>
            <a:spLocks noGrp="1"/>
          </p:cNvSpPr>
          <p:nvPr>
            <p:ph idx="1"/>
          </p:nvPr>
        </p:nvSpPr>
        <p:spPr>
          <a:xfrm>
            <a:off x="685801" y="2142067"/>
            <a:ext cx="10131425" cy="4431728"/>
          </a:xfrm>
        </p:spPr>
        <p:txBody>
          <a:bodyPr>
            <a:normAutofit lnSpcReduction="10000"/>
          </a:bodyPr>
          <a:lstStyle/>
          <a:p>
            <a:r>
              <a:rPr lang="en-US" sz="2200" dirty="0"/>
              <a:t>Sometimes big data is used to refer to predictive analytics, or user behavior analytics.</a:t>
            </a:r>
          </a:p>
          <a:p>
            <a:endParaRPr lang="en-US" sz="2200" dirty="0"/>
          </a:p>
          <a:p>
            <a:r>
              <a:rPr lang="en-US" sz="2200" dirty="0"/>
              <a:t>In fact, the challenge is to use computer science tools to appropriately store, query, sample, transfer, and then use statistics to analyze the data.</a:t>
            </a:r>
          </a:p>
          <a:p>
            <a:endParaRPr lang="en-US" sz="2200" dirty="0"/>
          </a:p>
          <a:p>
            <a:r>
              <a:rPr lang="en-US" sz="2200" dirty="0"/>
              <a:t>Correctly applying these concepts, one can obtain useful information to make decisions on his business</a:t>
            </a:r>
          </a:p>
          <a:p>
            <a:endParaRPr lang="en-US" sz="2200" dirty="0"/>
          </a:p>
          <a:p>
            <a:r>
              <a:rPr lang="en-US" sz="2200" dirty="0"/>
              <a:t>Careful: Misuse of computer science and statistics may lead to biased conclusions!</a:t>
            </a:r>
          </a:p>
          <a:p>
            <a:pPr lvl="1"/>
            <a:r>
              <a:rPr lang="en-US" sz="2000" dirty="0"/>
              <a:t>Ex: </a:t>
            </a:r>
            <a:r>
              <a:rPr lang="en-US" sz="2000" dirty="0">
                <a:hlinkClick r:id="rId2"/>
              </a:rPr>
              <a:t>Spurious correlations</a:t>
            </a:r>
            <a:endParaRPr lang="en-US" sz="2000" dirty="0"/>
          </a:p>
        </p:txBody>
      </p:sp>
    </p:spTree>
    <p:extLst>
      <p:ext uri="{BB962C8B-B14F-4D97-AF65-F5344CB8AC3E}">
        <p14:creationId xmlns:p14="http://schemas.microsoft.com/office/powerpoint/2010/main" val="8213300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 calcmode="lin" valueType="num">
                                      <p:cBhvr additive="base">
                                        <p:cTn id="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 calcmode="lin" valueType="num">
                                      <p:cBhvr additive="base">
                                        <p:cTn id="1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Statistics as the Key</a:t>
            </a:r>
            <a:endParaRPr lang="en-US" dirty="0"/>
          </a:p>
        </p:txBody>
      </p:sp>
      <p:sp>
        <p:nvSpPr>
          <p:cNvPr id="3" name="Content Placeholder 2"/>
          <p:cNvSpPr>
            <a:spLocks noGrp="1"/>
          </p:cNvSpPr>
          <p:nvPr>
            <p:ph idx="1"/>
          </p:nvPr>
        </p:nvSpPr>
        <p:spPr/>
        <p:txBody>
          <a:bodyPr/>
          <a:lstStyle/>
          <a:p>
            <a:r>
              <a:rPr lang="en-US" dirty="0" smtClean="0">
                <a:hlinkClick r:id="rId2"/>
              </a:rPr>
              <a:t>Data Science and Statistics</a:t>
            </a:r>
            <a:endParaRPr lang="en-US" dirty="0"/>
          </a:p>
        </p:txBody>
      </p:sp>
    </p:spTree>
    <p:extLst>
      <p:ext uri="{BB962C8B-B14F-4D97-AF65-F5344CB8AC3E}">
        <p14:creationId xmlns:p14="http://schemas.microsoft.com/office/powerpoint/2010/main" val="155133592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sp>
        <p:nvSpPr>
          <p:cNvPr id="3" name="Content Placeholder 2"/>
          <p:cNvSpPr>
            <a:spLocks noGrp="1"/>
          </p:cNvSpPr>
          <p:nvPr>
            <p:ph idx="1"/>
          </p:nvPr>
        </p:nvSpPr>
        <p:spPr/>
        <p:txBody>
          <a:bodyPr>
            <a:normAutofit/>
          </a:bodyPr>
          <a:lstStyle/>
          <a:p>
            <a:r>
              <a:rPr lang="en-US" sz="2200" dirty="0"/>
              <a:t>A famous statistician, John Tukey, said:</a:t>
            </a:r>
          </a:p>
          <a:p>
            <a:endParaRPr lang="en-US" sz="2200" dirty="0"/>
          </a:p>
          <a:p>
            <a:r>
              <a:rPr lang="en-US" sz="2200" dirty="0"/>
              <a:t>“The best thing about being a statistician is that you get to play in everyone's backyard.”</a:t>
            </a:r>
          </a:p>
          <a:p>
            <a:endParaRPr lang="en-US" sz="2200" dirty="0"/>
          </a:p>
          <a:p>
            <a:r>
              <a:rPr lang="en-US" sz="2200" dirty="0"/>
              <a:t>This quote is actually very much fit for data scientists.</a:t>
            </a:r>
          </a:p>
        </p:txBody>
      </p:sp>
    </p:spTree>
    <p:extLst>
      <p:ext uri="{BB962C8B-B14F-4D97-AF65-F5344CB8AC3E}">
        <p14:creationId xmlns:p14="http://schemas.microsoft.com/office/powerpoint/2010/main" val="9199806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 calcmode="lin" valueType="num">
                                      <p:cBhvr additive="base">
                                        <p:cTn id="1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sp>
        <p:nvSpPr>
          <p:cNvPr id="3" name="Content Placeholder 2"/>
          <p:cNvSpPr>
            <a:spLocks noGrp="1"/>
          </p:cNvSpPr>
          <p:nvPr>
            <p:ph idx="1"/>
          </p:nvPr>
        </p:nvSpPr>
        <p:spPr>
          <a:xfrm>
            <a:off x="685801" y="1705233"/>
            <a:ext cx="10131425" cy="5152768"/>
          </a:xfrm>
        </p:spPr>
        <p:txBody>
          <a:bodyPr/>
          <a:lstStyle/>
          <a:p>
            <a:r>
              <a:rPr lang="en-US" dirty="0"/>
              <a:t>A data scientist has to adapt to the area he works in. For example:</a:t>
            </a:r>
          </a:p>
          <a:p>
            <a:endParaRPr lang="en-US" dirty="0"/>
          </a:p>
          <a:p>
            <a:r>
              <a:rPr lang="en-US" dirty="0"/>
              <a:t>Engineer may ask these questions about their data:</a:t>
            </a:r>
          </a:p>
          <a:p>
            <a:pPr lvl="1"/>
            <a:r>
              <a:rPr lang="en-US" dirty="0"/>
              <a:t>What can we do to optimize this process based on the current results?</a:t>
            </a:r>
          </a:p>
          <a:p>
            <a:pPr lvl="1"/>
            <a:r>
              <a:rPr lang="en-US" dirty="0"/>
              <a:t>How can we use past data to minimize the probability of error?</a:t>
            </a:r>
          </a:p>
          <a:p>
            <a:endParaRPr lang="en-US" dirty="0"/>
          </a:p>
          <a:p>
            <a:r>
              <a:rPr lang="en-US" dirty="0"/>
              <a:t>Biologist may want to know</a:t>
            </a:r>
          </a:p>
          <a:p>
            <a:pPr lvl="1"/>
            <a:r>
              <a:rPr lang="en-US" dirty="0"/>
              <a:t>What genes should I look at when trying to predict a disease?</a:t>
            </a:r>
          </a:p>
          <a:p>
            <a:pPr lvl="1"/>
            <a:r>
              <a:rPr lang="en-US" dirty="0"/>
              <a:t>Which type of fertilizer should I use to obtain the maximum growth of a specific type of plant?</a:t>
            </a:r>
          </a:p>
          <a:p>
            <a:endParaRPr lang="en-US" dirty="0"/>
          </a:p>
          <a:p>
            <a:r>
              <a:rPr lang="en-US" dirty="0"/>
              <a:t>HR questions about their data:</a:t>
            </a:r>
          </a:p>
          <a:p>
            <a:pPr lvl="1"/>
            <a:r>
              <a:rPr lang="en-US" dirty="0"/>
              <a:t>What should we do to meet or exceed the organization’s hiring and retention goals for next year? </a:t>
            </a:r>
          </a:p>
          <a:p>
            <a:pPr lvl="1"/>
            <a:r>
              <a:rPr lang="en-US" dirty="0"/>
              <a:t>What measures should we look for when hiring? </a:t>
            </a:r>
          </a:p>
        </p:txBody>
      </p:sp>
    </p:spTree>
    <p:extLst>
      <p:ext uri="{BB962C8B-B14F-4D97-AF65-F5344CB8AC3E}">
        <p14:creationId xmlns:p14="http://schemas.microsoft.com/office/powerpoint/2010/main" val="1697410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p:cTn id="7"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2" end="2"/>
                                            </p:txEl>
                                          </p:spTgt>
                                        </p:tgtEl>
                                      </p:cBhvr>
                                    </p:animEffect>
                                  </p:childTnLst>
                                </p:cTn>
                              </p:par>
                              <p:par>
                                <p:cTn id="15" presetID="25"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20"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3">
                                            <p:txEl>
                                              <p:pRg st="3" end="3"/>
                                            </p:txEl>
                                          </p:spTgt>
                                        </p:tgtEl>
                                      </p:cBhvr>
                                    </p:animEffect>
                                  </p:childTnLst>
                                </p:cTn>
                              </p:par>
                              <p:par>
                                <p:cTn id="25" presetID="25"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p:cTn id="27"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30"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7" presetClass="entr" presetSubtype="1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p:cTn id="39"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0" dur="500" fill="hold"/>
                                        <p:tgtEl>
                                          <p:spTgt spid="3">
                                            <p:txEl>
                                              <p:pRg st="6" end="6"/>
                                            </p:txEl>
                                          </p:spTgt>
                                        </p:tgtEl>
                                        <p:attrNameLst>
                                          <p:attrName>ppt_h</p:attrName>
                                        </p:attrNameLst>
                                      </p:cBhvr>
                                      <p:tavLst>
                                        <p:tav tm="0">
                                          <p:val>
                                            <p:strVal val="#ppt_h"/>
                                          </p:val>
                                        </p:tav>
                                        <p:tav tm="100000">
                                          <p:val>
                                            <p:strVal val="#ppt_h"/>
                                          </p:val>
                                        </p:tav>
                                      </p:tavLst>
                                    </p:anim>
                                  </p:childTnLst>
                                </p:cTn>
                              </p:par>
                              <p:par>
                                <p:cTn id="41" presetID="17" presetClass="entr" presetSubtype="10"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p:cTn id="43"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7" end="7"/>
                                            </p:txEl>
                                          </p:spTgt>
                                        </p:tgtEl>
                                        <p:attrNameLst>
                                          <p:attrName>ppt_h</p:attrName>
                                        </p:attrNameLst>
                                      </p:cBhvr>
                                      <p:tavLst>
                                        <p:tav tm="0">
                                          <p:val>
                                            <p:strVal val="#ppt_h"/>
                                          </p:val>
                                        </p:tav>
                                        <p:tav tm="100000">
                                          <p:val>
                                            <p:strVal val="#ppt_h"/>
                                          </p:val>
                                        </p:tav>
                                      </p:tavLst>
                                    </p:anim>
                                  </p:childTnLst>
                                </p:cTn>
                              </p:par>
                              <p:par>
                                <p:cTn id="45" presetID="17" presetClass="entr" presetSubtype="10" fill="hold" nodeType="with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 calcmode="lin" valueType="num">
                                      <p:cBhvr>
                                        <p:cTn id="47"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8" dur="500" fill="hold"/>
                                        <p:tgtEl>
                                          <p:spTgt spid="3">
                                            <p:txEl>
                                              <p:pRg st="8" end="8"/>
                                            </p:txEl>
                                          </p:spTgt>
                                        </p:tgtEl>
                                        <p:attrNameLst>
                                          <p:attrName>ppt_h</p:attrName>
                                        </p:attrNameLst>
                                      </p:cBhvr>
                                      <p:tavLst>
                                        <p:tav tm="0">
                                          <p:val>
                                            <p:strVal val="#ppt_h"/>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ID="49" presetClass="entr" presetSubtype="0" decel="100000" fill="hold"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 calcmode="lin" valueType="num">
                                      <p:cBhvr>
                                        <p:cTn id="53" dur="5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54" dur="500" fill="hold"/>
                                        <p:tgtEl>
                                          <p:spTgt spid="3">
                                            <p:txEl>
                                              <p:pRg st="10" end="10"/>
                                            </p:txEl>
                                          </p:spTgt>
                                        </p:tgtEl>
                                        <p:attrNameLst>
                                          <p:attrName>ppt_h</p:attrName>
                                        </p:attrNameLst>
                                      </p:cBhvr>
                                      <p:tavLst>
                                        <p:tav tm="0">
                                          <p:val>
                                            <p:fltVal val="0"/>
                                          </p:val>
                                        </p:tav>
                                        <p:tav tm="100000">
                                          <p:val>
                                            <p:strVal val="#ppt_h"/>
                                          </p:val>
                                        </p:tav>
                                      </p:tavLst>
                                    </p:anim>
                                    <p:anim calcmode="lin" valueType="num">
                                      <p:cBhvr>
                                        <p:cTn id="55" dur="500" fill="hold"/>
                                        <p:tgtEl>
                                          <p:spTgt spid="3">
                                            <p:txEl>
                                              <p:pRg st="10" end="10"/>
                                            </p:txEl>
                                          </p:spTgt>
                                        </p:tgtEl>
                                        <p:attrNameLst>
                                          <p:attrName>style.rotation</p:attrName>
                                        </p:attrNameLst>
                                      </p:cBhvr>
                                      <p:tavLst>
                                        <p:tav tm="0">
                                          <p:val>
                                            <p:fltVal val="360"/>
                                          </p:val>
                                        </p:tav>
                                        <p:tav tm="100000">
                                          <p:val>
                                            <p:fltVal val="0"/>
                                          </p:val>
                                        </p:tav>
                                      </p:tavLst>
                                    </p:anim>
                                    <p:animEffect transition="in" filter="fade">
                                      <p:cBhvr>
                                        <p:cTn id="56" dur="500"/>
                                        <p:tgtEl>
                                          <p:spTgt spid="3">
                                            <p:txEl>
                                              <p:pRg st="10" end="10"/>
                                            </p:txEl>
                                          </p:spTgt>
                                        </p:tgtEl>
                                      </p:cBhvr>
                                    </p:animEffect>
                                  </p:childTnLst>
                                </p:cTn>
                              </p:par>
                              <p:par>
                                <p:cTn id="57" presetID="49" presetClass="entr" presetSubtype="0" decel="100000" fill="hold" nodeType="with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anim calcmode="lin" valueType="num">
                                      <p:cBhvr>
                                        <p:cTn id="59" dur="5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60" dur="500" fill="hold"/>
                                        <p:tgtEl>
                                          <p:spTgt spid="3">
                                            <p:txEl>
                                              <p:pRg st="11" end="11"/>
                                            </p:txEl>
                                          </p:spTgt>
                                        </p:tgtEl>
                                        <p:attrNameLst>
                                          <p:attrName>ppt_h</p:attrName>
                                        </p:attrNameLst>
                                      </p:cBhvr>
                                      <p:tavLst>
                                        <p:tav tm="0">
                                          <p:val>
                                            <p:fltVal val="0"/>
                                          </p:val>
                                        </p:tav>
                                        <p:tav tm="100000">
                                          <p:val>
                                            <p:strVal val="#ppt_h"/>
                                          </p:val>
                                        </p:tav>
                                      </p:tavLst>
                                    </p:anim>
                                    <p:anim calcmode="lin" valueType="num">
                                      <p:cBhvr>
                                        <p:cTn id="61" dur="500" fill="hold"/>
                                        <p:tgtEl>
                                          <p:spTgt spid="3">
                                            <p:txEl>
                                              <p:pRg st="11" end="11"/>
                                            </p:txEl>
                                          </p:spTgt>
                                        </p:tgtEl>
                                        <p:attrNameLst>
                                          <p:attrName>style.rotation</p:attrName>
                                        </p:attrNameLst>
                                      </p:cBhvr>
                                      <p:tavLst>
                                        <p:tav tm="0">
                                          <p:val>
                                            <p:fltVal val="360"/>
                                          </p:val>
                                        </p:tav>
                                        <p:tav tm="100000">
                                          <p:val>
                                            <p:fltVal val="0"/>
                                          </p:val>
                                        </p:tav>
                                      </p:tavLst>
                                    </p:anim>
                                    <p:animEffect transition="in" filter="fade">
                                      <p:cBhvr>
                                        <p:cTn id="62" dur="500"/>
                                        <p:tgtEl>
                                          <p:spTgt spid="3">
                                            <p:txEl>
                                              <p:pRg st="11" end="11"/>
                                            </p:txEl>
                                          </p:spTgt>
                                        </p:tgtEl>
                                      </p:cBhvr>
                                    </p:animEffect>
                                  </p:childTnLst>
                                </p:cTn>
                              </p:par>
                              <p:par>
                                <p:cTn id="63" presetID="49" presetClass="entr" presetSubtype="0" decel="100000" fill="hold" nodeType="withEffect">
                                  <p:stCondLst>
                                    <p:cond delay="0"/>
                                  </p:stCondLst>
                                  <p:childTnLst>
                                    <p:set>
                                      <p:cBhvr>
                                        <p:cTn id="64" dur="1" fill="hold">
                                          <p:stCondLst>
                                            <p:cond delay="0"/>
                                          </p:stCondLst>
                                        </p:cTn>
                                        <p:tgtEl>
                                          <p:spTgt spid="3">
                                            <p:txEl>
                                              <p:pRg st="12" end="12"/>
                                            </p:txEl>
                                          </p:spTgt>
                                        </p:tgtEl>
                                        <p:attrNameLst>
                                          <p:attrName>style.visibility</p:attrName>
                                        </p:attrNameLst>
                                      </p:cBhvr>
                                      <p:to>
                                        <p:strVal val="visible"/>
                                      </p:to>
                                    </p:set>
                                    <p:anim calcmode="lin" valueType="num">
                                      <p:cBhvr>
                                        <p:cTn id="65" dur="500" fill="hold"/>
                                        <p:tgtEl>
                                          <p:spTgt spid="3">
                                            <p:txEl>
                                              <p:pRg st="12" end="12"/>
                                            </p:txEl>
                                          </p:spTgt>
                                        </p:tgtEl>
                                        <p:attrNameLst>
                                          <p:attrName>ppt_w</p:attrName>
                                        </p:attrNameLst>
                                      </p:cBhvr>
                                      <p:tavLst>
                                        <p:tav tm="0">
                                          <p:val>
                                            <p:fltVal val="0"/>
                                          </p:val>
                                        </p:tav>
                                        <p:tav tm="100000">
                                          <p:val>
                                            <p:strVal val="#ppt_w"/>
                                          </p:val>
                                        </p:tav>
                                      </p:tavLst>
                                    </p:anim>
                                    <p:anim calcmode="lin" valueType="num">
                                      <p:cBhvr>
                                        <p:cTn id="66" dur="500" fill="hold"/>
                                        <p:tgtEl>
                                          <p:spTgt spid="3">
                                            <p:txEl>
                                              <p:pRg st="12" end="12"/>
                                            </p:txEl>
                                          </p:spTgt>
                                        </p:tgtEl>
                                        <p:attrNameLst>
                                          <p:attrName>ppt_h</p:attrName>
                                        </p:attrNameLst>
                                      </p:cBhvr>
                                      <p:tavLst>
                                        <p:tav tm="0">
                                          <p:val>
                                            <p:fltVal val="0"/>
                                          </p:val>
                                        </p:tav>
                                        <p:tav tm="100000">
                                          <p:val>
                                            <p:strVal val="#ppt_h"/>
                                          </p:val>
                                        </p:tav>
                                      </p:tavLst>
                                    </p:anim>
                                    <p:anim calcmode="lin" valueType="num">
                                      <p:cBhvr>
                                        <p:cTn id="67" dur="500" fill="hold"/>
                                        <p:tgtEl>
                                          <p:spTgt spid="3">
                                            <p:txEl>
                                              <p:pRg st="12" end="12"/>
                                            </p:txEl>
                                          </p:spTgt>
                                        </p:tgtEl>
                                        <p:attrNameLst>
                                          <p:attrName>style.rotation</p:attrName>
                                        </p:attrNameLst>
                                      </p:cBhvr>
                                      <p:tavLst>
                                        <p:tav tm="0">
                                          <p:val>
                                            <p:fltVal val="360"/>
                                          </p:val>
                                        </p:tav>
                                        <p:tav tm="100000">
                                          <p:val>
                                            <p:fltVal val="0"/>
                                          </p:val>
                                        </p:tav>
                                      </p:tavLst>
                                    </p:anim>
                                    <p:animEffect transition="in" filter="fade">
                                      <p:cBhvr>
                                        <p:cTn id="68"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sp>
        <p:nvSpPr>
          <p:cNvPr id="3" name="Content Placeholder 2"/>
          <p:cNvSpPr>
            <a:spLocks noGrp="1"/>
          </p:cNvSpPr>
          <p:nvPr>
            <p:ph idx="1"/>
          </p:nvPr>
        </p:nvSpPr>
        <p:spPr/>
        <p:txBody>
          <a:bodyPr>
            <a:normAutofit/>
          </a:bodyPr>
          <a:lstStyle/>
          <a:p>
            <a:r>
              <a:rPr lang="en-US" sz="2200" dirty="0"/>
              <a:t>General guidelines for a data science program:</a:t>
            </a:r>
          </a:p>
          <a:p>
            <a:r>
              <a:rPr lang="en-US" sz="2200" dirty="0"/>
              <a:t>https://</a:t>
            </a:r>
            <a:r>
              <a:rPr lang="en-US" sz="2200" dirty="0" err="1"/>
              <a:t>www.stat.berkeley.edu</a:t>
            </a:r>
            <a:r>
              <a:rPr lang="en-US" sz="2200" dirty="0"/>
              <a:t>/~</a:t>
            </a:r>
            <a:r>
              <a:rPr lang="en-US" sz="2200" dirty="0" err="1"/>
              <a:t>nolan</a:t>
            </a:r>
            <a:r>
              <a:rPr lang="en-US" sz="2200" dirty="0"/>
              <a:t>/Papers/Data.Science.Guidelines.16.9.25.pdf</a:t>
            </a:r>
          </a:p>
        </p:txBody>
      </p:sp>
    </p:spTree>
    <p:extLst>
      <p:ext uri="{BB962C8B-B14F-4D97-AF65-F5344CB8AC3E}">
        <p14:creationId xmlns:p14="http://schemas.microsoft.com/office/powerpoint/2010/main" val="361444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0222" y="2134864"/>
            <a:ext cx="4662582" cy="4723136"/>
          </a:xfrm>
        </p:spPr>
      </p:pic>
    </p:spTree>
    <p:extLst>
      <p:ext uri="{BB962C8B-B14F-4D97-AF65-F5344CB8AC3E}">
        <p14:creationId xmlns:p14="http://schemas.microsoft.com/office/powerpoint/2010/main" val="159088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Modern world generates tons of data</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3290" y="2065867"/>
            <a:ext cx="9676445" cy="5074508"/>
          </a:xfrm>
        </p:spPr>
      </p:pic>
    </p:spTree>
    <p:extLst>
      <p:ext uri="{BB962C8B-B14F-4D97-AF65-F5344CB8AC3E}">
        <p14:creationId xmlns:p14="http://schemas.microsoft.com/office/powerpoint/2010/main" val="1952032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is everywhere</a:t>
            </a:r>
          </a:p>
        </p:txBody>
      </p:sp>
      <p:sp>
        <p:nvSpPr>
          <p:cNvPr id="3" name="Content Placeholder 2"/>
          <p:cNvSpPr>
            <a:spLocks noGrp="1"/>
          </p:cNvSpPr>
          <p:nvPr>
            <p:ph idx="1"/>
          </p:nvPr>
        </p:nvSpPr>
        <p:spPr/>
        <p:txBody>
          <a:bodyPr/>
          <a:lstStyle/>
          <a:p>
            <a:r>
              <a:rPr lang="en-US" dirty="0"/>
              <a:t>Internet</a:t>
            </a:r>
          </a:p>
          <a:p>
            <a:r>
              <a:rPr lang="en-US" dirty="0"/>
              <a:t>Hospitals</a:t>
            </a:r>
          </a:p>
          <a:p>
            <a:r>
              <a:rPr lang="en-US" dirty="0"/>
              <a:t>Industry</a:t>
            </a:r>
          </a:p>
          <a:p>
            <a:r>
              <a:rPr lang="en-US" dirty="0"/>
              <a:t>Pharmaceutical</a:t>
            </a:r>
          </a:p>
          <a:p>
            <a:r>
              <a:rPr lang="en-US" dirty="0"/>
              <a:t>Autonomous Vehicles</a:t>
            </a:r>
          </a:p>
          <a:p>
            <a:r>
              <a:rPr lang="en-US" dirty="0"/>
              <a:t>Stock Market</a:t>
            </a:r>
          </a:p>
          <a:p>
            <a:r>
              <a:rPr lang="en-US" dirty="0"/>
              <a:t>Advertising</a:t>
            </a:r>
          </a:p>
          <a:p>
            <a:r>
              <a:rPr lang="en-US" dirty="0"/>
              <a:t>Biology/ Microarray</a:t>
            </a:r>
          </a:p>
          <a:p>
            <a:r>
              <a:rPr lang="en-US" dirty="0"/>
              <a:t>Much more</a:t>
            </a:r>
          </a:p>
        </p:txBody>
      </p:sp>
    </p:spTree>
    <p:extLst>
      <p:ext uri="{BB962C8B-B14F-4D97-AF65-F5344CB8AC3E}">
        <p14:creationId xmlns:p14="http://schemas.microsoft.com/office/powerpoint/2010/main" val="8532226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dissolv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xmlns=""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1889</TotalTime>
  <Words>2022</Words>
  <Application>Microsoft Macintosh PowerPoint</Application>
  <PresentationFormat>Custom</PresentationFormat>
  <Paragraphs>431</Paragraphs>
  <Slides>37</Slides>
  <Notes>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Celestial</vt:lpstr>
      <vt:lpstr>Data Science</vt:lpstr>
      <vt:lpstr>What is data Science?</vt:lpstr>
      <vt:lpstr>What is data Science?</vt:lpstr>
      <vt:lpstr>What is data Science?</vt:lpstr>
      <vt:lpstr>What is data Science?</vt:lpstr>
      <vt:lpstr>What is data science?</vt:lpstr>
      <vt:lpstr>What is data science?</vt:lpstr>
      <vt:lpstr>Modern world generates tons of data</vt:lpstr>
      <vt:lpstr>Data is everywhere</vt:lpstr>
      <vt:lpstr>Ex: Autonomous vehicles</vt:lpstr>
      <vt:lpstr>Simplified Example of Autonomous Vehicle Data</vt:lpstr>
      <vt:lpstr>Simplified Example of Autonomous Vehicle Data</vt:lpstr>
      <vt:lpstr>Simplified Example of Autonomous Vehicle Data</vt:lpstr>
      <vt:lpstr>Data from LiDAR</vt:lpstr>
      <vt:lpstr>What is the data has sensor error?</vt:lpstr>
      <vt:lpstr>What is the data has sensor error?</vt:lpstr>
      <vt:lpstr>MicroArray Data</vt:lpstr>
      <vt:lpstr>Microarray data example – Missing data</vt:lpstr>
      <vt:lpstr>Microarray data example – Missing data</vt:lpstr>
      <vt:lpstr>Microarray data example – Missing data</vt:lpstr>
      <vt:lpstr>microArray data</vt:lpstr>
      <vt:lpstr>microArray data</vt:lpstr>
      <vt:lpstr>Facebook ads</vt:lpstr>
      <vt:lpstr>Facebook ads</vt:lpstr>
      <vt:lpstr>Facebook ads</vt:lpstr>
      <vt:lpstr>Facebook ads</vt:lpstr>
      <vt:lpstr>Dating websites and Apps</vt:lpstr>
      <vt:lpstr>Dating websites and Apps</vt:lpstr>
      <vt:lpstr>Predicting Bodyfat example</vt:lpstr>
      <vt:lpstr>Predicting Bodyfat example</vt:lpstr>
      <vt:lpstr>Predicting Bodyfat example</vt:lpstr>
      <vt:lpstr>Crime in Chicago</vt:lpstr>
      <vt:lpstr>Crime in Chicago</vt:lpstr>
      <vt:lpstr>PowerPoint Presentation</vt:lpstr>
      <vt:lpstr>What is Big Data?</vt:lpstr>
      <vt:lpstr>What is big data?</vt:lpstr>
      <vt:lpstr>Statistics as the Key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dc:title>
  <dc:creator>adriano.zambom@gmail.com</dc:creator>
  <cp:lastModifiedBy>Monique Bastidas</cp:lastModifiedBy>
  <cp:revision>66</cp:revision>
  <dcterms:created xsi:type="dcterms:W3CDTF">2018-06-27T22:37:14Z</dcterms:created>
  <dcterms:modified xsi:type="dcterms:W3CDTF">2019-05-19T03:39:10Z</dcterms:modified>
</cp:coreProperties>
</file>

<file path=docProps/thumbnail.jpeg>
</file>